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18"/>
  </p:notesMasterIdLst>
  <p:handoutMasterIdLst>
    <p:handoutMasterId r:id="rId19"/>
  </p:handoutMasterIdLst>
  <p:sldIdLst>
    <p:sldId id="257" r:id="rId5"/>
    <p:sldId id="389" r:id="rId6"/>
    <p:sldId id="384" r:id="rId7"/>
    <p:sldId id="405" r:id="rId8"/>
    <p:sldId id="317" r:id="rId9"/>
    <p:sldId id="400" r:id="rId10"/>
    <p:sldId id="402" r:id="rId11"/>
    <p:sldId id="404" r:id="rId12"/>
    <p:sldId id="279" r:id="rId13"/>
    <p:sldId id="398" r:id="rId14"/>
    <p:sldId id="321" r:id="rId15"/>
    <p:sldId id="403" r:id="rId16"/>
    <p:sldId id="39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amp; Agenda" id="{E2D7D2EF-84AD-4608-B2FF-0591456AE90A}">
          <p14:sldIdLst>
            <p14:sldId id="257"/>
            <p14:sldId id="389"/>
            <p14:sldId id="384"/>
            <p14:sldId id="405"/>
            <p14:sldId id="317"/>
          </p14:sldIdLst>
        </p14:section>
        <p14:section name="GUI Demo: Anusha &amp; Anna" id="{94A2B6BB-215C-4DFB-90ED-7FDC5F40F0D8}">
          <p14:sldIdLst>
            <p14:sldId id="400"/>
            <p14:sldId id="402"/>
          </p14:sldIdLst>
        </p14:section>
        <p14:section name="LCA- BollyCoin Technology: Ashok" id="{B8AD64BD-C353-46F3-A87A-54BD498B6969}">
          <p14:sldIdLst>
            <p14:sldId id="404"/>
            <p14:sldId id="279"/>
            <p14:sldId id="398"/>
          </p14:sldIdLst>
        </p14:section>
        <p14:section name="LCA Summary/Future: Carlos/Rensley" id="{9FD413E2-E178-4306-AFB8-B273CA8D7908}">
          <p14:sldIdLst>
            <p14:sldId id="321"/>
            <p14:sldId id="403"/>
            <p14:sldId id="391"/>
          </p14:sldIdLst>
        </p14:section>
      </p14:sectionLst>
    </p:ex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CEB0610-C751-D25E-826D-5E99359495AE}" name="yao dane" initials="yd" userId="1abcb0ea971da4e8"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6F670C-EA24-41EA-ACFA-2488C41C1C61}" v="4" dt="2022-07-09T05:46:37.6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08" autoAdjust="0"/>
    <p:restoredTop sz="78899" autoAdjust="0"/>
  </p:normalViewPr>
  <p:slideViewPr>
    <p:cSldViewPr snapToGrid="0">
      <p:cViewPr>
        <p:scale>
          <a:sx n="39" d="100"/>
          <a:sy n="39" d="100"/>
        </p:scale>
        <p:origin x="296" y="32"/>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8/25/2022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8/25/2022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Class, My name is Dana Hayes, Chief Future Officer, and would like to introduce Cryvesto 2.0.</a:t>
            </a:r>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b="1" u="sng" dirty="0">
                <a:effectLst/>
                <a:latin typeface="Calibri" panose="020F0502020204030204" pitchFamily="34" charset="0"/>
                <a:ea typeface="Calibri" panose="020F0502020204030204" pitchFamily="34" charset="0"/>
                <a:cs typeface="Times New Roman" panose="02020603050405020304" pitchFamily="18" charset="0"/>
              </a:rPr>
              <a:t>Ashok’s Script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 faced a number of challenges due to lack of available functions in the 1155 contract, and we found Streamlit interface to Solidity unreliable – it may very well be due to lack of experience on our part. But, the blessing in disguise is the fact that we learnt a lot of how to code in Solidity.</a:t>
            </a:r>
          </a:p>
          <a:p>
            <a:endParaRPr lang="en-US" sz="1800" dirty="0">
              <a:effectLst/>
              <a:latin typeface="Helvetica" panose="020B0604020202020204" pitchFamily="34" charset="0"/>
              <a:ea typeface="Calibri" panose="020F0502020204030204" pitchFamily="34" charset="0"/>
              <a:cs typeface="Helvetica" panose="020B0604020202020204" pitchFamily="34" charset="0"/>
            </a:endParaRPr>
          </a:p>
        </p:txBody>
      </p:sp>
      <p:sp>
        <p:nvSpPr>
          <p:cNvPr id="4" name="Slide Number Placeholder 3"/>
          <p:cNvSpPr>
            <a:spLocks noGrp="1"/>
          </p:cNvSpPr>
          <p:nvPr>
            <p:ph type="sldNum" sz="quarter" idx="5"/>
          </p:nvPr>
        </p:nvSpPr>
        <p:spPr/>
        <p:txBody>
          <a:bodyPr/>
          <a:lstStyle/>
          <a:p>
            <a:fld id="{1983A999-5E0E-42CA-8400-604AE921FF7C}" type="slidenum">
              <a:rPr lang="en-US" smtClean="0"/>
              <a:t>10</a:t>
            </a:fld>
            <a:endParaRPr lang="en-US"/>
          </a:p>
        </p:txBody>
      </p:sp>
    </p:spTree>
    <p:extLst>
      <p:ext uri="{BB962C8B-B14F-4D97-AF65-F5344CB8AC3E}">
        <p14:creationId xmlns:p14="http://schemas.microsoft.com/office/powerpoint/2010/main" val="2129406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Rensley</a:t>
            </a:r>
            <a:r>
              <a:rPr lang="en-US" dirty="0"/>
              <a:t> Ramos speaks:</a:t>
            </a:r>
          </a:p>
        </p:txBody>
      </p:sp>
      <p:sp>
        <p:nvSpPr>
          <p:cNvPr id="4" name="Slide Number Placeholder 3"/>
          <p:cNvSpPr>
            <a:spLocks noGrp="1"/>
          </p:cNvSpPr>
          <p:nvPr>
            <p:ph type="sldNum" sz="quarter" idx="5"/>
          </p:nvPr>
        </p:nvSpPr>
        <p:spPr/>
        <p:txBody>
          <a:bodyPr/>
          <a:lstStyle/>
          <a:p>
            <a:fld id="{1983A999-5E0E-42CA-8400-604AE921FF7C}" type="slidenum">
              <a:rPr lang="en-US" smtClean="0"/>
              <a:t>11</a:t>
            </a:fld>
            <a:endParaRPr lang="en-US"/>
          </a:p>
        </p:txBody>
      </p:sp>
    </p:spTree>
    <p:extLst>
      <p:ext uri="{BB962C8B-B14F-4D97-AF65-F5344CB8AC3E}">
        <p14:creationId xmlns:p14="http://schemas.microsoft.com/office/powerpoint/2010/main" val="41508926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D1C1D"/>
                </a:solidFill>
                <a:effectLst/>
                <a:latin typeface="Slack-Lato"/>
              </a:rPr>
              <a:t>Cater to multiple projects simultaneously</a:t>
            </a:r>
            <a:br>
              <a:rPr lang="en-US" dirty="0"/>
            </a:br>
            <a:r>
              <a:rPr lang="en-US" b="0" i="0" dirty="0">
                <a:solidFill>
                  <a:srgbClr val="1D1C1D"/>
                </a:solidFill>
                <a:effectLst/>
                <a:latin typeface="Slack-Lato"/>
              </a:rPr>
              <a:t>•Dividend and Royalty features integrated in Blockchain</a:t>
            </a:r>
            <a:br>
              <a:rPr lang="en-US" dirty="0"/>
            </a:br>
            <a:r>
              <a:rPr lang="en-US" b="0" i="0" dirty="0">
                <a:solidFill>
                  <a:srgbClr val="1D1C1D"/>
                </a:solidFill>
                <a:effectLst/>
                <a:latin typeface="Slack-Lato"/>
              </a:rPr>
              <a:t>•HNI or Institutional investor integration on Blockchain</a:t>
            </a:r>
            <a:br>
              <a:rPr lang="en-US" dirty="0"/>
            </a:br>
            <a:r>
              <a:rPr lang="en-US" b="0" i="0" dirty="0">
                <a:solidFill>
                  <a:srgbClr val="1D1C1D"/>
                </a:solidFill>
                <a:effectLst/>
                <a:latin typeface="Slack-Lato"/>
              </a:rPr>
              <a:t>•create Reporting tools</a:t>
            </a:r>
            <a:br>
              <a:rPr lang="en-US" dirty="0"/>
            </a:br>
            <a:r>
              <a:rPr lang="en-US" b="0" i="0" dirty="0">
                <a:solidFill>
                  <a:srgbClr val="1D1C1D"/>
                </a:solidFill>
                <a:effectLst/>
                <a:latin typeface="Slack-Lato"/>
              </a:rPr>
              <a:t>•After successful fund raising and execution of film projects</a:t>
            </a:r>
            <a:br>
              <a:rPr lang="en-US" dirty="0"/>
            </a:br>
            <a:r>
              <a:rPr lang="en-US" b="0" i="0" dirty="0">
                <a:solidFill>
                  <a:srgbClr val="1D1C1D"/>
                </a:solidFill>
                <a:effectLst/>
                <a:latin typeface="Slack-Lato"/>
              </a:rPr>
              <a:t>•Institutional and Retail investments in the company through BOLLYCOIN</a:t>
            </a:r>
            <a:br>
              <a:rPr lang="en-US" dirty="0"/>
            </a:br>
            <a:r>
              <a:rPr lang="en-US" b="0" i="0" dirty="0">
                <a:solidFill>
                  <a:srgbClr val="1D1C1D"/>
                </a:solidFill>
                <a:effectLst/>
                <a:latin typeface="Slack-Lato"/>
              </a:rPr>
              <a:t>•Real coin backed by assets and performance of the company</a:t>
            </a:r>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12</a:t>
            </a:fld>
            <a:endParaRPr lang="en-US"/>
          </a:p>
        </p:txBody>
      </p:sp>
    </p:spTree>
    <p:extLst>
      <p:ext uri="{BB962C8B-B14F-4D97-AF65-F5344CB8AC3E}">
        <p14:creationId xmlns:p14="http://schemas.microsoft.com/office/powerpoint/2010/main" val="23570471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Helvetica" panose="020B0604020202020204" pitchFamily="34" charset="0"/>
                <a:ea typeface="Calibri" panose="020F0502020204030204" pitchFamily="34" charset="0"/>
                <a:cs typeface="Times New Roman" panose="02020603050405020304" pitchFamily="18" charset="0"/>
              </a:rPr>
              <a:t>“Thank You for your attention”; and now we’re available for any questions.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13</a:t>
            </a:fld>
            <a:endParaRPr lang="en-US"/>
          </a:p>
        </p:txBody>
      </p:sp>
    </p:spTree>
    <p:extLst>
      <p:ext uri="{BB962C8B-B14F-4D97-AF65-F5344CB8AC3E}">
        <p14:creationId xmlns:p14="http://schemas.microsoft.com/office/powerpoint/2010/main" val="385371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Elaborate from the screen</a:t>
            </a:r>
          </a:p>
        </p:txBody>
      </p:sp>
      <p:sp>
        <p:nvSpPr>
          <p:cNvPr id="4" name="Slide Number Placeholder 3"/>
          <p:cNvSpPr>
            <a:spLocks noGrp="1"/>
          </p:cNvSpPr>
          <p:nvPr>
            <p:ph type="sldNum" sz="quarter" idx="5"/>
          </p:nvPr>
        </p:nvSpPr>
        <p:spPr/>
        <p:txBody>
          <a:bodyPr/>
          <a:lstStyle/>
          <a:p>
            <a:fld id="{E7CCE34D-CFF1-4FFE-815B-D050E7ED2DFD}" type="slidenum">
              <a:rPr lang="en-US" smtClean="0"/>
              <a:t>2</a:t>
            </a:fld>
            <a:endParaRPr lang="en-US"/>
          </a:p>
        </p:txBody>
      </p:sp>
    </p:spTree>
    <p:extLst>
      <p:ext uri="{BB962C8B-B14F-4D97-AF65-F5344CB8AC3E}">
        <p14:creationId xmlns:p14="http://schemas.microsoft.com/office/powerpoint/2010/main" val="2363050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introduce the Cryvesto Team…</a:t>
            </a:r>
          </a:p>
        </p:txBody>
      </p:sp>
      <p:sp>
        <p:nvSpPr>
          <p:cNvPr id="4" name="Slide Number Placeholder 3"/>
          <p:cNvSpPr>
            <a:spLocks noGrp="1"/>
          </p:cNvSpPr>
          <p:nvPr>
            <p:ph type="sldNum" sz="quarter" idx="5"/>
          </p:nvPr>
        </p:nvSpPr>
        <p:spPr/>
        <p:txBody>
          <a:bodyPr/>
          <a:lstStyle/>
          <a:p>
            <a:fld id="{E7CCE34D-CFF1-4FFE-815B-D050E7ED2DFD}" type="slidenum">
              <a:rPr lang="en-US" smtClean="0"/>
              <a:t>4</a:t>
            </a:fld>
            <a:endParaRPr lang="en-US"/>
          </a:p>
        </p:txBody>
      </p:sp>
    </p:spTree>
    <p:extLst>
      <p:ext uri="{BB962C8B-B14F-4D97-AF65-F5344CB8AC3E}">
        <p14:creationId xmlns:p14="http://schemas.microsoft.com/office/powerpoint/2010/main" val="2016527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CryVesto PE seeks an innovative approach to address funding using the blockchain and smartcontracts for multi-media company "Light-Camera-Action"(LCA) to produce movies; games; NFTs; education &amp; entertainment material in the multi-verse and AR &amp; VR platforms for theme centered fan entertainment. Our goal is to expand investment opportunities from financiers to retail fans internationally and to defragmentize the global entertainment industry.</a:t>
            </a:r>
          </a:p>
          <a:p>
            <a:pPr marL="0" marR="0">
              <a:lnSpc>
                <a:spcPct val="107000"/>
              </a:lnSpc>
              <a:spcBef>
                <a:spcPts val="0"/>
              </a:spcBef>
              <a:spcAft>
                <a:spcPts val="800"/>
              </a:spcAft>
            </a:pPr>
            <a:endParaRPr lang="en-US" dirty="0"/>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Company’s Role and Strength: </a:t>
            </a:r>
            <a:r>
              <a:rPr lang="en-US" sz="1800" dirty="0">
                <a:effectLst/>
                <a:latin typeface="Calibri" panose="020F0502020204030204" pitchFamily="34" charset="0"/>
                <a:ea typeface="Calibri" panose="020F0502020204030204" pitchFamily="34" charset="0"/>
                <a:cs typeface="Times New Roman" panose="02020603050405020304" pitchFamily="18" charset="0"/>
              </a:rPr>
              <a:t>Utilizing our Fintech expertise, we bring closer proximity between creators, entertainers and fans to passionately support their favorite artists and entertainment themes. This provides monetary support from a larger group of investors who ordinarily wouldn’t be able to participate in financing entertainment projects. Our strength is creating global opportunities for fans who want to back their favorite artists and entertainment themes, but get a return on their money spent by investing to complement their amusement. </a:t>
            </a:r>
          </a:p>
          <a:p>
            <a:pPr marL="0" marR="0">
              <a:lnSpc>
                <a:spcPct val="107000"/>
              </a:lnSpc>
              <a:spcBef>
                <a:spcPts val="0"/>
              </a:spcBef>
              <a:spcAft>
                <a:spcPts val="800"/>
              </a:spcAft>
            </a:pPr>
            <a:endParaRPr lang="en-US" dirty="0"/>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Need/Problem:</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With t</a:t>
            </a:r>
            <a:r>
              <a:rPr lang="en-US" sz="1800" dirty="0">
                <a:effectLst/>
                <a:latin typeface="Calibri" panose="020F0502020204030204" pitchFamily="34" charset="0"/>
                <a:ea typeface="Calibri" panose="020F0502020204030204" pitchFamily="34" charset="0"/>
                <a:cs typeface="Times New Roman" panose="02020603050405020304" pitchFamily="18" charset="0"/>
              </a:rPr>
              <a:t>he growing entertainment activity on the internet, and the increasing interest in cryptocurrency and NFTs we are addressing a need to bridge a gap with FinTech technologies to support a wider market of investors. </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Unique Solution: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800" dirty="0">
                <a:effectLst/>
                <a:latin typeface="Calibri" panose="020F0502020204030204" pitchFamily="34" charset="0"/>
                <a:ea typeface="Calibri" panose="020F0502020204030204" pitchFamily="34" charset="0"/>
                <a:cs typeface="Times New Roman" panose="02020603050405020304" pitchFamily="18" charset="0"/>
              </a:rPr>
              <a:t>By attaching tangible IP assets with production projects, we can bring quantifiable returns to both fungible tokens(FTs) and non-fungible tokens(NFTs) in the LCA environment..</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Resources:</a:t>
            </a: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Competition: </a:t>
            </a:r>
            <a:r>
              <a:rPr lang="en-US" sz="1800" dirty="0">
                <a:effectLst/>
                <a:latin typeface="Calibri" panose="020F0502020204030204" pitchFamily="34" charset="0"/>
                <a:ea typeface="Calibri" panose="020F0502020204030204" pitchFamily="34" charset="0"/>
                <a:cs typeface="Times New Roman" panose="02020603050405020304" pitchFamily="18" charset="0"/>
              </a:rPr>
              <a:t>Currently we do not see any competition utilizing FinTech in this matter to finance an entertainment company using cryptocurrency &amp; NFTs, while providing investment opportunities to fans. </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Marketing Strategy: </a:t>
            </a:r>
            <a:r>
              <a:rPr lang="en-US" sz="1800" dirty="0">
                <a:effectLst/>
                <a:latin typeface="Calibri" panose="020F0502020204030204" pitchFamily="34" charset="0"/>
                <a:ea typeface="Calibri" panose="020F0502020204030204" pitchFamily="34" charset="0"/>
                <a:cs typeface="Times New Roman" panose="02020603050405020304" pitchFamily="18" charset="0"/>
              </a:rPr>
              <a:t>Marketing investment opportunities regionally to prospective fans can provide them with quantifiable returns from various entertainment theme projects previously unavailable.  This can attract greater participation from regional fans by providing them opportunities in their favorite project themes and receive future returns in the form of 'Bollycoins'. This allows greater interaction between the studios, entertainers and fans to benefit from the financial returns of each production and enjoy the LCA entertainment ecosystem. </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Conclusion: </a:t>
            </a:r>
            <a:r>
              <a:rPr lang="en-US" sz="1800" dirty="0">
                <a:effectLst/>
                <a:latin typeface="Calibri" panose="020F0502020204030204" pitchFamily="34" charset="0"/>
                <a:ea typeface="Calibri" panose="020F0502020204030204" pitchFamily="34" charset="0"/>
                <a:cs typeface="Times New Roman" panose="02020603050405020304" pitchFamily="18" charset="0"/>
              </a:rPr>
              <a:t>Including a broader audience of interested fans at large globally, we’re migrating the entertainment industry from regional isolation in its respective territorial markets to a more inclusive global intercultural entertainment company.  By including and addressing the needs of diverse cultures in entertainment, LCA also diversifies its portfolio revenue streams for greater chances of success and profits</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Anusha Demo:</a:t>
            </a:r>
          </a:p>
        </p:txBody>
      </p:sp>
      <p:sp>
        <p:nvSpPr>
          <p:cNvPr id="4" name="Slide Number Placeholder 3"/>
          <p:cNvSpPr>
            <a:spLocks noGrp="1"/>
          </p:cNvSpPr>
          <p:nvPr>
            <p:ph type="sldNum" sz="quarter" idx="5"/>
          </p:nvPr>
        </p:nvSpPr>
        <p:spPr/>
        <p:txBody>
          <a:bodyPr/>
          <a:lstStyle/>
          <a:p>
            <a:fld id="{E7CCE34D-CFF1-4FFE-815B-D050E7ED2DFD}" type="slidenum">
              <a:rPr lang="en-US" smtClean="0"/>
              <a:t>6</a:t>
            </a:fld>
            <a:endParaRPr lang="en-US"/>
          </a:p>
        </p:txBody>
      </p:sp>
    </p:spTree>
    <p:extLst>
      <p:ext uri="{BB962C8B-B14F-4D97-AF65-F5344CB8AC3E}">
        <p14:creationId xmlns:p14="http://schemas.microsoft.com/office/powerpoint/2010/main" val="3271590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Anna: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fontAlgn="base">
              <a:lnSpc>
                <a:spcPct val="107000"/>
              </a:lnSpc>
              <a:spcBef>
                <a:spcPts val="0"/>
              </a:spcBef>
              <a:spcAft>
                <a:spcPts val="0"/>
              </a:spcAft>
              <a:buSzPts val="1000"/>
              <a:buFont typeface="Symbol" panose="05050102010706020507" pitchFamily="18" charset="2"/>
              <a:buNone/>
              <a:tabLst>
                <a:tab pos="457200" algn="l"/>
              </a:tabLst>
            </a:pP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As presented by Anusha, we used Streamlit app to show and get our project running</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fontAlgn="base">
              <a:lnSpc>
                <a:spcPct val="107000"/>
              </a:lnSpc>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We created two separate tabs </a:t>
            </a:r>
          </a:p>
          <a:p>
            <a:pPr marL="285750" marR="0">
              <a:lnSpc>
                <a:spcPct val="107000"/>
              </a:lnSpc>
              <a:spcBef>
                <a:spcPts val="0"/>
              </a:spcBef>
              <a:spcAft>
                <a:spcPts val="0"/>
              </a:spcAft>
            </a:pPr>
            <a:endPar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pPr marL="0" marR="0" algn="l">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We used a combination of Streamlit code together with creating functions which presented some difficulties:</a:t>
            </a:r>
          </a:p>
          <a:p>
            <a:pPr marL="0" marR="0" algn="l">
              <a:lnSpc>
                <a:spcPct val="107000"/>
              </a:lnSpc>
              <a:spcBef>
                <a:spcPts val="0"/>
              </a:spcBef>
              <a:spcAft>
                <a:spcPts val="0"/>
              </a:spcAft>
            </a:pPr>
            <a:endPar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pPr marL="285750" marR="0" indent="-285750" algn="l">
              <a:lnSpc>
                <a:spcPct val="150000"/>
              </a:lnSpc>
              <a:spcBef>
                <a:spcPts val="0"/>
              </a:spcBef>
              <a:spcAft>
                <a:spcPts val="600"/>
              </a:spcAft>
              <a:buFont typeface="Arial" panose="020B0604020202020204" pitchFamily="34" charset="0"/>
              <a:buChar char="•"/>
            </a:pP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difficulty lay in properly connecting the smart contracts and imbedding them into the python code. </a:t>
            </a:r>
          </a:p>
          <a:p>
            <a:pPr marL="285750" marR="0" indent="-285750" algn="l">
              <a:lnSpc>
                <a:spcPct val="150000"/>
              </a:lnSpc>
              <a:spcBef>
                <a:spcPts val="0"/>
              </a:spcBef>
              <a:spcAft>
                <a:spcPts val="600"/>
              </a:spcAft>
              <a:buFont typeface="Arial" panose="020B0604020202020204" pitchFamily="34" charset="0"/>
              <a:buChar char="•"/>
            </a:pP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had to find solutions in getting the correct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abi</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and making correct calls to the solidity code &amp; back to the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streamlit</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code that acted as our front end</a:t>
            </a:r>
            <a:endParaRPr lang="en-US" sz="18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285750" marR="0" indent="-285750" algn="l">
              <a:lnSpc>
                <a:spcPct val="150000"/>
              </a:lnSpc>
              <a:spcBef>
                <a:spcPts val="0"/>
              </a:spcBef>
              <a:spcAft>
                <a:spcPts val="600"/>
              </a:spcAft>
              <a:buFont typeface="Arial" panose="020B0604020202020204" pitchFamily="34" charset="0"/>
              <a:buChar char="•"/>
            </a:pPr>
            <a:r>
              <a:rPr lang="en-US" sz="18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there was a lot of consideration given in the placement of where each function had to be </a:t>
            </a:r>
            <a:endParaRPr lang="en-US" sz="18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285750" marR="0" indent="-285750" algn="l">
              <a:lnSpc>
                <a:spcPct val="150000"/>
              </a:lnSpc>
              <a:spcBef>
                <a:spcPts val="0"/>
              </a:spcBef>
              <a:spcAft>
                <a:spcPts val="600"/>
              </a:spcAft>
              <a:buFont typeface="Arial" panose="020B0604020202020204" pitchFamily="34" charset="0"/>
              <a:buChar char="•"/>
            </a:pPr>
            <a:r>
              <a:rPr lang="en-US" sz="18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in the future we wish to lean away from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streamlit</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to a more reliable platform &amp; that causes less issues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fontAlgn="base">
              <a:lnSpc>
                <a:spcPct val="107000"/>
              </a:lnSpc>
              <a:spcBef>
                <a:spcPts val="0"/>
              </a:spcBef>
              <a:spcAft>
                <a:spcPts val="600"/>
              </a:spcAft>
              <a:buSzPts val="1000"/>
              <a:buFont typeface="Arial" panose="020B0604020202020204" pitchFamily="34" charset="0"/>
              <a:buChar char="•"/>
              <a:tabLst>
                <a:tab pos="457200" algn="l"/>
              </a:tabLst>
            </a:pP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7</a:t>
            </a:fld>
            <a:endParaRPr lang="en-US"/>
          </a:p>
        </p:txBody>
      </p:sp>
    </p:spTree>
    <p:extLst>
      <p:ext uri="{BB962C8B-B14F-4D97-AF65-F5344CB8AC3E}">
        <p14:creationId xmlns:p14="http://schemas.microsoft.com/office/powerpoint/2010/main" val="619233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b="1" u="sng" dirty="0">
                <a:effectLst/>
                <a:latin typeface="Calibri" panose="020F0502020204030204" pitchFamily="34" charset="0"/>
                <a:ea typeface="Calibri" panose="020F0502020204030204" pitchFamily="34" charset="0"/>
                <a:cs typeface="Times New Roman" panose="02020603050405020304" pitchFamily="18" charset="0"/>
              </a:rPr>
              <a:t>Ashok’s Script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As you must have observed that we need both NFTs and Fungible Tokens for raising funds.  That would require ERC20 and 721. Instead, we chose to use the more cost-effective  ERC1155 which combines the functions of two standards into one. On one hand it was easier, but on the other we had to develop a number of functions in Solidity to conduct the transactions.  We also used IPFS to store the NFTs. On the flip side, after the movie is produced, the realized Profits are disbursed in the form of BOLLYCOINS, our company’s cryptocurrency, be it Dividends, Royalties or just rewards.   Our team members also looked at standards like EIP 2981 for Royalty treatment. Due the lack of time and increased complexity, the Dividend module is yet to be integrated into the code.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 faced a number of challenges due to lack of available functions in the 1155 contract, and we found Streamlit interface to Solidity unreliable – it may very well be due to lack of experience on our part. But, the blessing in disguise is the fact that we learnt a lot of how to code in Solidity.</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983A999-5E0E-42CA-8400-604AE921FF7C}" type="slidenum">
              <a:rPr lang="en-US" smtClean="0"/>
              <a:t>8</a:t>
            </a:fld>
            <a:endParaRPr lang="en-US"/>
          </a:p>
        </p:txBody>
      </p:sp>
    </p:spTree>
    <p:extLst>
      <p:ext uri="{BB962C8B-B14F-4D97-AF65-F5344CB8AC3E}">
        <p14:creationId xmlns:p14="http://schemas.microsoft.com/office/powerpoint/2010/main" val="2657120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fungible token for ‘Lights-Camera-Action’ </a:t>
            </a:r>
            <a:r>
              <a:rPr lang="en-US" dirty="0" err="1"/>
              <a:t>MultiMedia</a:t>
            </a:r>
            <a:r>
              <a:rPr lang="en-US" dirty="0"/>
              <a:t> Production LLC ecosystem. It provides a medium of monetary exchange within the LCA ecosystem for investors to finance projects and receive dividends or royalties from NFT themed entertainment projects. Creators and artists can also get royalties for their Intellectual Property, as long as they own it. They can also sell the NFT and receive “BollyCoins” and use for other </a:t>
            </a:r>
            <a:r>
              <a:rPr lang="en-US" dirty="0" err="1"/>
              <a:t>tranactions</a:t>
            </a:r>
            <a:r>
              <a:rPr lang="en-US" dirty="0"/>
              <a:t> in the LCA ecosystem.  </a:t>
            </a:r>
          </a:p>
        </p:txBody>
      </p:sp>
      <p:sp>
        <p:nvSpPr>
          <p:cNvPr id="4" name="Slide Number Placeholder 3"/>
          <p:cNvSpPr>
            <a:spLocks noGrp="1"/>
          </p:cNvSpPr>
          <p:nvPr>
            <p:ph type="sldNum" sz="quarter" idx="5"/>
          </p:nvPr>
        </p:nvSpPr>
        <p:spPr/>
        <p:txBody>
          <a:bodyPr/>
          <a:lstStyle/>
          <a:p>
            <a:fld id="{E7CCE34D-CFF1-4FFE-815B-D050E7ED2DFD}" type="slidenum">
              <a:rPr lang="en-US" smtClean="0"/>
              <a:t>9</a:t>
            </a:fld>
            <a:endParaRPr lang="en-US"/>
          </a:p>
        </p:txBody>
      </p:sp>
    </p:spTree>
    <p:extLst>
      <p:ext uri="{BB962C8B-B14F-4D97-AF65-F5344CB8AC3E}">
        <p14:creationId xmlns:p14="http://schemas.microsoft.com/office/powerpoint/2010/main" val="3075626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mailto:team_cryvesto3.0@cryvesto.com"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1051550"/>
            <a:ext cx="3565524" cy="2517149"/>
          </a:xfrm>
        </p:spPr>
        <p:txBody>
          <a:bodyPr anchor="b" anchorCtr="0">
            <a:normAutofit fontScale="90000"/>
          </a:bodyPr>
          <a:lstStyle/>
          <a:p>
            <a:pPr algn="ctr"/>
            <a:r>
              <a:rPr lang="en-US" dirty="0"/>
              <a:t>			</a:t>
            </a: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Cryvesto 3.0</a:t>
            </a:r>
            <a:br>
              <a:rPr lang="en-US" dirty="0"/>
            </a:br>
            <a:br>
              <a:rPr lang="en-US" dirty="0"/>
            </a:br>
            <a:r>
              <a:rPr lang="en-US" dirty="0"/>
              <a:t>“</a:t>
            </a:r>
            <a:r>
              <a:rPr lang="en-US" sz="4000" dirty="0"/>
              <a:t>Lights Camera 	Action”</a:t>
            </a:r>
            <a:r>
              <a:rPr lang="en-US" dirty="0"/>
              <a:t>	</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4789713"/>
            <a:ext cx="3565524" cy="510949"/>
          </a:xfrm>
        </p:spPr>
        <p:txBody>
          <a:bodyPr>
            <a:normAutofit/>
          </a:bodyPr>
          <a:lstStyle/>
          <a:p>
            <a:r>
              <a:rPr lang="en-US" dirty="0"/>
              <a:t>Presenters the CryVesto Team</a:t>
            </a:r>
          </a:p>
          <a:p>
            <a:endParaRPr lang="en-US" dirty="0"/>
          </a:p>
        </p:txBody>
      </p:sp>
      <p:pic>
        <p:nvPicPr>
          <p:cNvPr id="7" name="Picture 6" descr="A picture containing chart&#10;&#10;Description automatically generated">
            <a:extLst>
              <a:ext uri="{FF2B5EF4-FFF2-40B4-BE49-F238E27FC236}">
                <a16:creationId xmlns:a16="http://schemas.microsoft.com/office/drawing/2014/main" id="{A735A585-3D90-DDF0-0118-099D4BF98A5D}"/>
              </a:ext>
            </a:extLst>
          </p:cNvPr>
          <p:cNvPicPr>
            <a:picLocks noChangeAspect="1"/>
          </p:cNvPicPr>
          <p:nvPr/>
        </p:nvPicPr>
        <p:blipFill>
          <a:blip r:embed="rId4"/>
          <a:stretch>
            <a:fillRect/>
          </a:stretch>
        </p:blipFill>
        <p:spPr>
          <a:xfrm>
            <a:off x="0" y="0"/>
            <a:ext cx="7451431" cy="6858000"/>
          </a:xfrm>
          <a:prstGeom prst="rect">
            <a:avLst/>
          </a:prstGeom>
        </p:spPr>
      </p:pic>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alpha val="98000"/>
          </a:schemeClr>
        </a:solidFill>
        <a:effectLst/>
      </p:bgPr>
    </p:bg>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F63CDDE6-982F-D86F-0371-01F607A79937}"/>
              </a:ext>
            </a:extLst>
          </p:cNvPr>
          <p:cNvPicPr>
            <a:picLocks noGrp="1" noChangeAspect="1"/>
          </p:cNvPicPr>
          <p:nvPr>
            <p:ph sz="quarter" idx="4"/>
          </p:nvPr>
        </p:nvPicPr>
        <p:blipFill>
          <a:blip r:embed="rId3">
            <a:alphaModFix amt="85000"/>
          </a:blip>
          <a:srcRect/>
          <a:stretch/>
        </p:blipFill>
        <p:spPr>
          <a:xfrm>
            <a:off x="7274908" y="1216644"/>
            <a:ext cx="4926903" cy="5641356"/>
          </a:xfrm>
        </p:spPr>
      </p:pic>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844163" y="4679979"/>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338332"/>
            <a:ext cx="11097551" cy="772675"/>
          </a:xfrm>
        </p:spPr>
        <p:txBody>
          <a:bodyPr>
            <a:normAutofit/>
          </a:bodyPr>
          <a:lstStyle/>
          <a:p>
            <a:pPr algn="ctr"/>
            <a:r>
              <a:rPr lang="en-US" dirty="0"/>
              <a:t>Challenges Faced</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2" y="1229392"/>
            <a:ext cx="6724046" cy="3253704"/>
          </a:xfrm>
        </p:spPr>
        <p:txBody>
          <a:bodyPr/>
          <a:lstStyle/>
          <a:p>
            <a:r>
              <a:rPr lang="en-US" sz="2800" dirty="0"/>
              <a:t>Lack of function availability in ERC1155 when compared to ERC20 and 721. </a:t>
            </a:r>
          </a:p>
          <a:p>
            <a:r>
              <a:rPr lang="en-US" sz="2800" dirty="0"/>
              <a:t>Unreliable Streamlit responses to Solidity Interface.	</a:t>
            </a:r>
          </a:p>
          <a:p>
            <a:r>
              <a:rPr lang="en-US" sz="2800" dirty="0"/>
              <a:t>Lack of time to diagnose problems and resolve them.</a:t>
            </a:r>
          </a:p>
          <a:p>
            <a:pPr marL="0" indent="0">
              <a:buNone/>
            </a:pPr>
            <a:endParaRPr lang="en-US" dirty="0"/>
          </a:p>
          <a:p>
            <a:pPr marL="0" indent="0">
              <a:buNone/>
            </a:pPr>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dirty="0"/>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10</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12780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121920" y="2619614"/>
            <a:ext cx="2799410" cy="2261144"/>
          </a:xfrm>
        </p:spPr>
        <p:txBody>
          <a:bodyPr/>
          <a:lstStyle/>
          <a:p>
            <a:r>
              <a:rPr lang="en-US" dirty="0"/>
              <a:t>Tech Dev Summary</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1860331"/>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3911600" y="3891280"/>
            <a:ext cx="8158480" cy="2336800"/>
          </a:xfrm>
        </p:spPr>
        <p:txBody>
          <a:bodyPr>
            <a:normAutofit fontScale="62500" lnSpcReduction="20000"/>
          </a:bodyPr>
          <a:lstStyle/>
          <a:p>
            <a:pPr marL="0" marR="0">
              <a:lnSpc>
                <a:spcPct val="115000"/>
              </a:lnSpc>
              <a:spcBef>
                <a:spcPts val="0"/>
              </a:spcBef>
              <a:spcAft>
                <a:spcPts val="0"/>
              </a:spcAft>
            </a:pPr>
            <a:r>
              <a:rPr lang="en-US" sz="1800" dirty="0">
                <a:solidFill>
                  <a:srgbClr val="1D1C1D"/>
                </a:solidFill>
                <a:effectLst/>
                <a:latin typeface="Arial" panose="020B0604020202020204" pitchFamily="34" charset="0"/>
                <a:ea typeface="Arial" panose="020B0604020202020204" pitchFamily="34" charset="0"/>
              </a:rPr>
              <a:t>Benefits:</a:t>
            </a:r>
            <a:endParaRPr lang="en-US" sz="1800" dirty="0">
              <a:effectLst/>
              <a:latin typeface="Arial" panose="020B0604020202020204" pitchFamily="34" charset="0"/>
              <a:ea typeface="Arial" panose="020B0604020202020204" pitchFamily="34" charset="0"/>
            </a:endParaRPr>
          </a:p>
          <a:p>
            <a:pPr marL="342900" marR="0" lvl="0" indent="-342900">
              <a:lnSpc>
                <a:spcPct val="115000"/>
              </a:lnSpc>
              <a:spcBef>
                <a:spcPts val="0"/>
              </a:spcBef>
              <a:spcAft>
                <a:spcPts val="0"/>
              </a:spcAft>
              <a:buClr>
                <a:srgbClr val="1D1C1D"/>
              </a:buClr>
              <a:buSzPts val="1150"/>
              <a:buFont typeface="Arial" panose="020B0604020202020204" pitchFamily="34" charset="0"/>
              <a:buChar char=""/>
            </a:pPr>
            <a:r>
              <a:rPr lang="en-US" sz="1800" u="none" strike="noStrike" dirty="0">
                <a:effectLst/>
                <a:latin typeface="Arial" panose="020B0604020202020204" pitchFamily="34" charset="0"/>
                <a:ea typeface="Arial" panose="020B0604020202020204" pitchFamily="34" charset="0"/>
                <a:cs typeface="Arial" panose="020B0604020202020204" pitchFamily="34" charset="0"/>
              </a:rPr>
              <a:t> </a:t>
            </a:r>
          </a:p>
          <a:p>
            <a:pPr marL="342900" marR="0" lvl="0" indent="-342900">
              <a:lnSpc>
                <a:spcPct val="115000"/>
              </a:lnSpc>
              <a:spcBef>
                <a:spcPts val="0"/>
              </a:spcBef>
              <a:spcAft>
                <a:spcPts val="0"/>
              </a:spcAft>
              <a:buClr>
                <a:srgbClr val="1D1C1D"/>
              </a:buClr>
              <a:buSzPts val="1150"/>
              <a:buFont typeface="Arial" panose="020B0604020202020204" pitchFamily="34" charset="0"/>
              <a:buChar char=""/>
            </a:pPr>
            <a:r>
              <a:rPr lang="en-US" sz="1800" u="none" strike="noStrike" dirty="0">
                <a:effectLst/>
                <a:latin typeface="Arial" panose="020B0604020202020204" pitchFamily="34" charset="0"/>
                <a:ea typeface="Arial" panose="020B0604020202020204" pitchFamily="34" charset="0"/>
                <a:cs typeface="Arial" panose="020B0604020202020204" pitchFamily="34" charset="0"/>
              </a:rPr>
              <a:t> </a:t>
            </a:r>
          </a:p>
          <a:p>
            <a:pPr marL="342900" marR="0" lvl="0" indent="-342900">
              <a:lnSpc>
                <a:spcPct val="115000"/>
              </a:lnSpc>
              <a:spcBef>
                <a:spcPts val="0"/>
              </a:spcBef>
              <a:spcAft>
                <a:spcPts val="0"/>
              </a:spcAft>
              <a:buClr>
                <a:srgbClr val="1D1C1D"/>
              </a:buClr>
              <a:buSzPts val="1150"/>
              <a:buFont typeface="Arial" panose="020B0604020202020204" pitchFamily="34" charset="0"/>
              <a:buChar char=""/>
            </a:pPr>
            <a:r>
              <a:rPr lang="en-US" sz="1800" u="none" strike="noStrike" dirty="0">
                <a:solidFill>
                  <a:srgbClr val="1D1C1D"/>
                </a:solidFill>
                <a:effectLst/>
                <a:latin typeface="Arial" panose="020B0604020202020204" pitchFamily="34" charset="0"/>
                <a:ea typeface="Arial" panose="020B0604020202020204" pitchFamily="34" charset="0"/>
                <a:cs typeface="Arial" panose="020B0604020202020204" pitchFamily="34" charset="0"/>
              </a:rPr>
              <a:t> Cryvesto gets ahead of trends before they occur on the market.</a:t>
            </a:r>
            <a:endParaRPr lang="en-US" sz="1800" u="none" strike="noStrike" dirty="0">
              <a:effectLst/>
              <a:latin typeface="Arial" panose="020B0604020202020204" pitchFamily="34" charset="0"/>
              <a:ea typeface="Arial" panose="020B0604020202020204" pitchFamily="34" charset="0"/>
              <a:cs typeface="Arial" panose="020B0604020202020204" pitchFamily="34" charset="0"/>
            </a:endParaRPr>
          </a:p>
          <a:p>
            <a:pPr marL="0" marR="0">
              <a:lnSpc>
                <a:spcPct val="115000"/>
              </a:lnSpc>
              <a:spcBef>
                <a:spcPts val="0"/>
              </a:spcBef>
              <a:spcAft>
                <a:spcPts val="0"/>
              </a:spcAft>
            </a:pPr>
            <a:r>
              <a:rPr lang="en-US" sz="1800" dirty="0">
                <a:solidFill>
                  <a:srgbClr val="1D1C1D"/>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1D1C1D"/>
                </a:solidFill>
                <a:effectLst/>
                <a:latin typeface="Arial" panose="020B0604020202020204" pitchFamily="34" charset="0"/>
                <a:ea typeface="Arial" panose="020B0604020202020204" pitchFamily="34" charset="0"/>
              </a:rPr>
              <a:t> </a:t>
            </a:r>
            <a:r>
              <a:rPr lang="en-US" sz="1800" u="none" strike="noStrike" dirty="0">
                <a:solidFill>
                  <a:srgbClr val="1D1C1D"/>
                </a:solidFill>
                <a:effectLst/>
                <a:latin typeface="Arial" panose="020B0604020202020204" pitchFamily="34" charset="0"/>
                <a:ea typeface="Arial" panose="020B0604020202020204" pitchFamily="34" charset="0"/>
                <a:cs typeface="Arial" panose="020B0604020202020204" pitchFamily="34" charset="0"/>
              </a:rPr>
              <a:t>s are executed at the best possible prices </a:t>
            </a:r>
            <a:endParaRPr lang="en-US" sz="1800" u="none" strike="noStrike" dirty="0">
              <a:effectLst/>
              <a:latin typeface="Arial" panose="020B0604020202020204" pitchFamily="34" charset="0"/>
              <a:ea typeface="Arial" panose="020B0604020202020204" pitchFamily="34" charset="0"/>
              <a:cs typeface="Arial" panose="020B0604020202020204" pitchFamily="34" charset="0"/>
            </a:endParaRPr>
          </a:p>
          <a:p>
            <a:pPr marL="0" marR="0">
              <a:lnSpc>
                <a:spcPct val="115000"/>
              </a:lnSpc>
              <a:spcBef>
                <a:spcPts val="0"/>
              </a:spcBef>
              <a:spcAft>
                <a:spcPts val="0"/>
              </a:spcAft>
            </a:pPr>
            <a:r>
              <a:rPr lang="en-US" sz="1800" dirty="0">
                <a:solidFill>
                  <a:srgbClr val="1D1C1D"/>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1D1C1D"/>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342900" marR="0" lvl="0" indent="-342900">
              <a:lnSpc>
                <a:spcPct val="115000"/>
              </a:lnSpc>
              <a:spcBef>
                <a:spcPts val="0"/>
              </a:spcBef>
              <a:spcAft>
                <a:spcPts val="0"/>
              </a:spcAft>
              <a:buClr>
                <a:srgbClr val="1D1C1D"/>
              </a:buClr>
              <a:buSzPts val="1150"/>
              <a:buFont typeface="Arial" panose="020B0604020202020204" pitchFamily="34" charset="0"/>
              <a:buChar char=""/>
            </a:pPr>
            <a:r>
              <a:rPr lang="en-US" sz="1800" u="none" strike="noStrike" dirty="0">
                <a:solidFill>
                  <a:srgbClr val="1D1C1D"/>
                </a:solidFill>
                <a:effectLst/>
                <a:latin typeface="Arial" panose="020B0604020202020204" pitchFamily="34" charset="0"/>
                <a:ea typeface="Arial" panose="020B0604020202020204" pitchFamily="34" charset="0"/>
                <a:cs typeface="Arial" panose="020B0604020202020204" pitchFamily="34" charset="0"/>
              </a:rPr>
              <a:t>Trades are timed correctly and instantly to avoid significant price changes before volatility increases in the marketplace-  adding targeted security.</a:t>
            </a:r>
            <a:endParaRPr lang="en-US" sz="1800" u="none" strike="noStrike" dirty="0">
              <a:effectLst/>
              <a:latin typeface="Arial" panose="020B0604020202020204" pitchFamily="34" charset="0"/>
              <a:ea typeface="Arial" panose="020B0604020202020204" pitchFamily="34" charset="0"/>
              <a:cs typeface="Arial" panose="020B0604020202020204" pitchFamily="34" charset="0"/>
            </a:endParaRPr>
          </a:p>
          <a:p>
            <a:pPr marL="0" marR="0">
              <a:lnSpc>
                <a:spcPct val="115000"/>
              </a:lnSpc>
              <a:spcBef>
                <a:spcPts val="0"/>
              </a:spcBef>
              <a:spcAft>
                <a:spcPts val="0"/>
              </a:spcAft>
            </a:pPr>
            <a:r>
              <a:rPr lang="en-US" sz="1800" b="0" i="0" u="none" strike="noStrike" baseline="0" dirty="0">
                <a:solidFill>
                  <a:srgbClr val="1D1C1D"/>
                </a:solidFill>
                <a:latin typeface="ArialMT"/>
              </a:rPr>
              <a:t>of trends before they occur on the market.</a:t>
            </a:r>
          </a:p>
          <a:p>
            <a:pPr algn="l"/>
            <a:r>
              <a:rPr lang="en-US" sz="1800" b="0" i="0" u="none" strike="noStrike" baseline="0" dirty="0">
                <a:solidFill>
                  <a:srgbClr val="1D1C1D"/>
                </a:solidFill>
                <a:latin typeface="ArialMT"/>
              </a:rPr>
              <a:t>Trades are executed at the best possible prices</a:t>
            </a:r>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11</a:t>
            </a:fld>
            <a:endParaRPr lang="en-US"/>
          </a:p>
        </p:txBody>
      </p:sp>
      <p:pic>
        <p:nvPicPr>
          <p:cNvPr id="3" name="Picture 2" descr="A picture containing furniture, indoor, curtain, computer&#10;&#10;Description automatically generated">
            <a:extLst>
              <a:ext uri="{FF2B5EF4-FFF2-40B4-BE49-F238E27FC236}">
                <a16:creationId xmlns:a16="http://schemas.microsoft.com/office/drawing/2014/main" id="{73708F39-84F5-0D15-7EE4-F6F1931EFB69}"/>
              </a:ext>
            </a:extLst>
          </p:cNvPr>
          <p:cNvPicPr>
            <a:picLocks noChangeAspect="1"/>
          </p:cNvPicPr>
          <p:nvPr/>
        </p:nvPicPr>
        <p:blipFill>
          <a:blip r:embed="rId4"/>
          <a:stretch>
            <a:fillRect/>
          </a:stretch>
        </p:blipFill>
        <p:spPr>
          <a:xfrm>
            <a:off x="672662" y="0"/>
            <a:ext cx="10846676" cy="2455658"/>
          </a:xfrm>
          <a:prstGeom prst="rect">
            <a:avLst/>
          </a:prstGeom>
        </p:spPr>
      </p:pic>
      <p:sp>
        <p:nvSpPr>
          <p:cNvPr id="7" name="TextBox 6">
            <a:extLst>
              <a:ext uri="{FF2B5EF4-FFF2-40B4-BE49-F238E27FC236}">
                <a16:creationId xmlns:a16="http://schemas.microsoft.com/office/drawing/2014/main" id="{EE546570-E9CD-5D0A-D3FC-C5ACE257180D}"/>
              </a:ext>
            </a:extLst>
          </p:cNvPr>
          <p:cNvSpPr txBox="1"/>
          <p:nvPr/>
        </p:nvSpPr>
        <p:spPr>
          <a:xfrm>
            <a:off x="3681351" y="2920633"/>
            <a:ext cx="7856414" cy="4278094"/>
          </a:xfrm>
          <a:prstGeom prst="rect">
            <a:avLst/>
          </a:prstGeom>
          <a:noFill/>
        </p:spPr>
        <p:txBody>
          <a:bodyPr wrap="square">
            <a:spAutoFit/>
          </a:bodyPr>
          <a:lstStyle/>
          <a:p>
            <a:pPr rtl="0">
              <a:spcBef>
                <a:spcPts val="1000"/>
              </a:spcBef>
              <a:spcAft>
                <a:spcPts val="0"/>
              </a:spcAft>
            </a:pPr>
            <a:r>
              <a:rPr lang="en-US" sz="2000" b="1" i="0" u="none" strike="noStrike" dirty="0">
                <a:effectLst/>
              </a:rPr>
              <a:t>ERC2981 NFT Royalty Token standard</a:t>
            </a:r>
            <a:endParaRPr lang="en-US" sz="2000" b="0" dirty="0">
              <a:effectLst/>
            </a:endParaRPr>
          </a:p>
          <a:p>
            <a:pPr rtl="0">
              <a:spcBef>
                <a:spcPts val="1000"/>
              </a:spcBef>
              <a:spcAft>
                <a:spcPts val="0"/>
              </a:spcAft>
            </a:pPr>
            <a:r>
              <a:rPr lang="en-US" sz="1800" i="0" u="none" strike="noStrike" dirty="0">
                <a:effectLst/>
              </a:rPr>
              <a:t>. Optional Royalty payments </a:t>
            </a:r>
          </a:p>
          <a:p>
            <a:pPr rtl="0">
              <a:spcBef>
                <a:spcPts val="1000"/>
              </a:spcBef>
              <a:spcAft>
                <a:spcPts val="0"/>
              </a:spcAft>
            </a:pPr>
            <a:endParaRPr lang="en-US" sz="1800" i="0" u="none" strike="noStrike" dirty="0">
              <a:effectLst/>
            </a:endParaRPr>
          </a:p>
          <a:p>
            <a:pPr rtl="0">
              <a:spcBef>
                <a:spcPts val="1000"/>
              </a:spcBef>
              <a:spcAft>
                <a:spcPts val="0"/>
              </a:spcAft>
            </a:pPr>
            <a:r>
              <a:rPr lang="en-US" sz="2000" b="1" i="0" u="none" strike="noStrike" dirty="0">
                <a:effectLst/>
              </a:rPr>
              <a:t>ERC4626 Token Vault Standard  </a:t>
            </a:r>
          </a:p>
          <a:p>
            <a:pPr marL="285750" indent="-285750" rtl="0">
              <a:spcBef>
                <a:spcPts val="1000"/>
              </a:spcBef>
              <a:spcAft>
                <a:spcPts val="0"/>
              </a:spcAft>
              <a:buFont typeface="Arial" panose="020B0604020202020204" pitchFamily="34" charset="0"/>
              <a:buChar char="•"/>
            </a:pPr>
            <a:r>
              <a:rPr lang="en-US" sz="1800" b="0" i="0" u="none" strike="noStrike" dirty="0">
                <a:effectLst/>
              </a:rPr>
              <a:t>Intrinsically interest bearing tokens</a:t>
            </a:r>
            <a:endParaRPr lang="en-US" b="0" dirty="0">
              <a:effectLst/>
            </a:endParaRPr>
          </a:p>
          <a:p>
            <a:pPr rtl="0">
              <a:spcBef>
                <a:spcPts val="1000"/>
              </a:spcBef>
              <a:spcAft>
                <a:spcPts val="0"/>
              </a:spcAft>
            </a:pPr>
            <a:br>
              <a:rPr lang="en-US" dirty="0"/>
            </a:br>
            <a:r>
              <a:rPr lang="en-US" sz="2000" b="1" i="0" u="none" strike="noStrike" dirty="0">
                <a:effectLst/>
                <a:latin typeface="Roboto" panose="02000000000000000000" pitchFamily="2" charset="0"/>
              </a:rPr>
              <a:t>EIP137 Domain Name Service</a:t>
            </a:r>
            <a:r>
              <a:rPr lang="en-US" sz="2000" dirty="0"/>
              <a:t> </a:t>
            </a:r>
          </a:p>
          <a:p>
            <a:pPr marL="285750" indent="-285750" rtl="0">
              <a:spcBef>
                <a:spcPts val="1000"/>
              </a:spcBef>
              <a:spcAft>
                <a:spcPts val="0"/>
              </a:spcAft>
              <a:buFont typeface="Arial" panose="020B0604020202020204" pitchFamily="34" charset="0"/>
              <a:buChar char="•"/>
            </a:pPr>
            <a:r>
              <a:rPr lang="en-US" sz="1800" b="0" i="0" u="none" strike="noStrike" dirty="0">
                <a:effectLst/>
              </a:rPr>
              <a:t>A single global namespace for all names with a single ‘centralized’ resolver.</a:t>
            </a:r>
            <a:endParaRPr lang="en-US" b="0" dirty="0">
              <a:effectLst/>
            </a:endParaRPr>
          </a:p>
          <a:p>
            <a:br>
              <a:rPr lang="en-US" dirty="0"/>
            </a:br>
            <a:endParaRPr lang="en-US" b="0" dirty="0">
              <a:effectLst/>
            </a:endParaRPr>
          </a:p>
          <a:p>
            <a:br>
              <a:rPr lang="en-US" dirty="0"/>
            </a:br>
            <a:endParaRPr lang="en-US" dirty="0"/>
          </a:p>
        </p:txBody>
      </p:sp>
    </p:spTree>
    <p:extLst>
      <p:ext uri="{BB962C8B-B14F-4D97-AF65-F5344CB8AC3E}">
        <p14:creationId xmlns:p14="http://schemas.microsoft.com/office/powerpoint/2010/main" val="3521561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Oval 30">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3" name="Group 32">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34" name="Freeform: Shape 33">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Oval 35">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Oval 36">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39" name="Rectangle 38">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Placeholder 10">
            <a:extLst>
              <a:ext uri="{FF2B5EF4-FFF2-40B4-BE49-F238E27FC236}">
                <a16:creationId xmlns:a16="http://schemas.microsoft.com/office/drawing/2014/main" id="{F1E66489-AD50-5CC0-C16A-E5E3DF6C2D9C}"/>
              </a:ext>
            </a:extLst>
          </p:cNvPr>
          <p:cNvPicPr>
            <a:picLocks noGrp="1" noChangeAspect="1"/>
          </p:cNvPicPr>
          <p:nvPr>
            <p:ph type="pic" sz="quarter" idx="13"/>
          </p:nvPr>
        </p:nvPicPr>
        <p:blipFill rotWithShape="1">
          <a:blip r:embed="rId3"/>
          <a:srcRect t="4819" b="4819"/>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41" name="Rectangle 40">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1E488276-C014-1873-54A9-F2AECB26F749}"/>
              </a:ext>
            </a:extLst>
          </p:cNvPr>
          <p:cNvSpPr>
            <a:spLocks noGrp="1"/>
          </p:cNvSpPr>
          <p:nvPr>
            <p:ph type="ctrTitle"/>
          </p:nvPr>
        </p:nvSpPr>
        <p:spPr>
          <a:xfrm>
            <a:off x="550863" y="173002"/>
            <a:ext cx="5437187" cy="902335"/>
          </a:xfrm>
        </p:spPr>
        <p:txBody>
          <a:bodyPr vert="horz" wrap="square" lIns="0" tIns="0" rIns="0" bIns="0" rtlCol="0" anchor="b" anchorCtr="0">
            <a:normAutofit fontScale="90000"/>
          </a:bodyPr>
          <a:lstStyle/>
          <a:p>
            <a:pPr>
              <a:lnSpc>
                <a:spcPct val="100000"/>
              </a:lnSpc>
            </a:pPr>
            <a:r>
              <a:rPr lang="en-US" kern="1200" dirty="0">
                <a:solidFill>
                  <a:schemeClr val="tx1"/>
                </a:solidFill>
                <a:latin typeface="+mj-lt"/>
                <a:ea typeface="+mj-ea"/>
                <a:cs typeface="+mj-cs"/>
              </a:rPr>
              <a:t>Future Direction</a:t>
            </a:r>
          </a:p>
        </p:txBody>
      </p:sp>
      <p:sp>
        <p:nvSpPr>
          <p:cNvPr id="7" name="Subtitle 6">
            <a:extLst>
              <a:ext uri="{FF2B5EF4-FFF2-40B4-BE49-F238E27FC236}">
                <a16:creationId xmlns:a16="http://schemas.microsoft.com/office/drawing/2014/main" id="{15D6A71C-358B-6555-C351-ABBB15989B83}"/>
              </a:ext>
            </a:extLst>
          </p:cNvPr>
          <p:cNvSpPr>
            <a:spLocks noGrp="1"/>
          </p:cNvSpPr>
          <p:nvPr>
            <p:ph type="subTitle" idx="1"/>
          </p:nvPr>
        </p:nvSpPr>
        <p:spPr>
          <a:xfrm>
            <a:off x="550863" y="1941719"/>
            <a:ext cx="6470423" cy="4151107"/>
          </a:xfrm>
        </p:spPr>
        <p:txBody>
          <a:bodyPr vert="horz" wrap="square" lIns="0" tIns="0" rIns="0" bIns="0" rtlCol="0">
            <a:normAutofit/>
          </a:bodyPr>
          <a:lstStyle/>
          <a:p>
            <a:pPr marL="342900" indent="-342900">
              <a:lnSpc>
                <a:spcPct val="100000"/>
              </a:lnSpc>
              <a:buFont typeface="Arial" panose="020B0604020202020204" pitchFamily="34" charset="0"/>
              <a:buChar char="•"/>
            </a:pPr>
            <a:r>
              <a:rPr lang="en-US" sz="3600" b="0" i="0" dirty="0">
                <a:solidFill>
                  <a:schemeClr val="tx1"/>
                </a:solidFill>
                <a:effectLst/>
              </a:rPr>
              <a:t>Next Steps </a:t>
            </a:r>
          </a:p>
          <a:p>
            <a:pPr marL="342900" indent="-342900">
              <a:lnSpc>
                <a:spcPct val="100000"/>
              </a:lnSpc>
              <a:buFont typeface="Arial" panose="020B0604020202020204" pitchFamily="34" charset="0"/>
              <a:buChar char="•"/>
            </a:pPr>
            <a:r>
              <a:rPr lang="en-US" sz="3600" b="0" i="0" dirty="0">
                <a:solidFill>
                  <a:schemeClr val="tx1"/>
                </a:solidFill>
                <a:effectLst/>
              </a:rPr>
              <a:t>Finalize all the business details </a:t>
            </a:r>
          </a:p>
          <a:p>
            <a:pPr marL="342900" indent="-342900">
              <a:lnSpc>
                <a:spcPct val="100000"/>
              </a:lnSpc>
              <a:buFont typeface="Arial" panose="020B0604020202020204" pitchFamily="34" charset="0"/>
              <a:buChar char="•"/>
            </a:pPr>
            <a:r>
              <a:rPr lang="en-US" sz="3600" b="0" i="0" dirty="0">
                <a:solidFill>
                  <a:schemeClr val="tx1"/>
                </a:solidFill>
                <a:effectLst/>
              </a:rPr>
              <a:t>Functionality of business plan &amp; technology integration</a:t>
            </a:r>
          </a:p>
          <a:p>
            <a:pPr marL="342900" indent="-342900">
              <a:lnSpc>
                <a:spcPct val="100000"/>
              </a:lnSpc>
              <a:buFont typeface="Arial" panose="020B0604020202020204" pitchFamily="34" charset="0"/>
              <a:buChar char="•"/>
            </a:pPr>
            <a:r>
              <a:rPr lang="en-US" sz="3600" b="0" i="0" dirty="0">
                <a:solidFill>
                  <a:schemeClr val="tx1"/>
                </a:solidFill>
                <a:effectLst/>
              </a:rPr>
              <a:t>Build working </a:t>
            </a:r>
            <a:r>
              <a:rPr lang="en-US" sz="3600" b="0" i="0" dirty="0" err="1">
                <a:solidFill>
                  <a:schemeClr val="tx1"/>
                </a:solidFill>
                <a:effectLst/>
              </a:rPr>
              <a:t>mvp</a:t>
            </a:r>
            <a:r>
              <a:rPr lang="en-US" sz="3600" b="0" i="0" dirty="0">
                <a:solidFill>
                  <a:schemeClr val="tx1"/>
                </a:solidFill>
                <a:effectLst/>
              </a:rPr>
              <a:t> and initiate funding round</a:t>
            </a:r>
            <a:endParaRPr lang="en-US" sz="3600" kern="1200" dirty="0">
              <a:solidFill>
                <a:schemeClr val="tx1"/>
              </a:solidFill>
              <a:ea typeface="+mn-ea"/>
              <a:cs typeface="+mn-cs"/>
            </a:endParaRPr>
          </a:p>
        </p:txBody>
      </p:sp>
      <p:sp>
        <p:nvSpPr>
          <p:cNvPr id="3" name="Date Placeholder 2">
            <a:extLst>
              <a:ext uri="{FF2B5EF4-FFF2-40B4-BE49-F238E27FC236}">
                <a16:creationId xmlns:a16="http://schemas.microsoft.com/office/drawing/2014/main" id="{BD65658F-29F3-EC89-C67B-D707E65C94C0}"/>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4" name="Footer Placeholder 3">
            <a:extLst>
              <a:ext uri="{FF2B5EF4-FFF2-40B4-BE49-F238E27FC236}">
                <a16:creationId xmlns:a16="http://schemas.microsoft.com/office/drawing/2014/main" id="{E1CEC8E9-E4EB-6E9E-920F-114EA5FBC1AD}"/>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Sample Footer Text</a:t>
            </a:r>
          </a:p>
        </p:txBody>
      </p:sp>
      <p:sp>
        <p:nvSpPr>
          <p:cNvPr id="5" name="Slide Number Placeholder 4">
            <a:extLst>
              <a:ext uri="{FF2B5EF4-FFF2-40B4-BE49-F238E27FC236}">
                <a16:creationId xmlns:a16="http://schemas.microsoft.com/office/drawing/2014/main" id="{D50FD439-92B9-EAF3-6490-F6250449421C}"/>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12</a:t>
            </a:fld>
            <a:endParaRPr lang="en-US">
              <a:solidFill>
                <a:schemeClr val="tx1">
                  <a:alpha val="80000"/>
                </a:schemeClr>
              </a:solidFill>
            </a:endParaRPr>
          </a:p>
        </p:txBody>
      </p:sp>
    </p:spTree>
    <p:extLst>
      <p:ext uri="{BB962C8B-B14F-4D97-AF65-F5344CB8AC3E}">
        <p14:creationId xmlns:p14="http://schemas.microsoft.com/office/powerpoint/2010/main" val="2765319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640965"/>
          </a:xfrm>
        </p:spPr>
        <p:txBody>
          <a:bodyPr/>
          <a:lstStyle/>
          <a:p>
            <a:r>
              <a:rPr lang="en-US" dirty="0"/>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451861"/>
            <a:ext cx="5437187" cy="2640965"/>
          </a:xfrm>
        </p:spPr>
        <p:txBody>
          <a:bodyPr/>
          <a:lstStyle/>
          <a:p>
            <a:r>
              <a:rPr lang="en-US" sz="3600" dirty="0"/>
              <a:t>Team Cryvesto 3.O</a:t>
            </a:r>
          </a:p>
          <a:p>
            <a:r>
              <a:rPr lang="en-US" sz="1800" dirty="0">
                <a:effectLst/>
                <a:latin typeface="Calibri" panose="020F0502020204030204" pitchFamily="34" charset="0"/>
                <a:ea typeface="Calibri" panose="020F0502020204030204" pitchFamily="34" charset="0"/>
                <a:cs typeface="Times New Roman" panose="02020603050405020304" pitchFamily="18" charset="0"/>
                <a:hlinkClick r:id="rId3"/>
              </a:rPr>
              <a:t>team_cryvesto3.0@cryvesto.com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r>
              <a:rPr lang="en-US" dirty="0"/>
              <a:t>Cryvesto PE</a:t>
            </a:r>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6548755" y="479203"/>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a:stretch/>
        </p:blipFill>
        <p:spPr>
          <a:xfrm>
            <a:off x="6557073" y="3451861"/>
            <a:ext cx="5084064" cy="2880360"/>
          </a:xfrm>
        </p:spPr>
      </p:pic>
      <p:sp>
        <p:nvSpPr>
          <p:cNvPr id="4" name="Date Placeholder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5" name="Footer Placeholder 4">
            <a:extLst>
              <a:ext uri="{FF2B5EF4-FFF2-40B4-BE49-F238E27FC236}">
                <a16:creationId xmlns:a16="http://schemas.microsoft.com/office/drawing/2014/main" id="{0B37A3FF-ED32-4C4A-A21F-848A3BF6F89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13</a:t>
            </a:fld>
            <a:endParaRPr lang="en-US"/>
          </a:p>
        </p:txBody>
      </p:sp>
      <p:pic>
        <p:nvPicPr>
          <p:cNvPr id="3" name="Picture 2" descr="Logo">
            <a:extLst>
              <a:ext uri="{FF2B5EF4-FFF2-40B4-BE49-F238E27FC236}">
                <a16:creationId xmlns:a16="http://schemas.microsoft.com/office/drawing/2014/main" id="{2DA6657D-8555-F913-6F44-98C3F3A85C5D}"/>
              </a:ext>
            </a:extLst>
          </p:cNvPr>
          <p:cNvPicPr>
            <a:picLocks noChangeAspect="1"/>
          </p:cNvPicPr>
          <p:nvPr/>
        </p:nvPicPr>
        <p:blipFill>
          <a:blip r:embed="rId6"/>
          <a:stretch>
            <a:fillRect/>
          </a:stretch>
        </p:blipFill>
        <p:spPr>
          <a:xfrm>
            <a:off x="6548755" y="707526"/>
            <a:ext cx="5075746" cy="5282217"/>
          </a:xfrm>
          <a:prstGeom prst="rect">
            <a:avLst/>
          </a:prstGeom>
        </p:spPr>
      </p:pic>
    </p:spTree>
    <p:extLst>
      <p:ext uri="{BB962C8B-B14F-4D97-AF65-F5344CB8AC3E}">
        <p14:creationId xmlns:p14="http://schemas.microsoft.com/office/powerpoint/2010/main" val="3247798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6"/>
            <a:ext cx="3565524" cy="751204"/>
          </a:xfrm>
        </p:spPr>
        <p:txBody>
          <a:bodyPr/>
          <a:lstStyle/>
          <a:p>
            <a:pPr algn="ctr"/>
            <a:r>
              <a:rPr lang="en-US" sz="4400" dirty="0"/>
              <a:t>Agenda</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1728963"/>
            <a:ext cx="3565525" cy="4143518"/>
          </a:xfrm>
        </p:spPr>
        <p:txBody>
          <a:bodyPr/>
          <a:lstStyle/>
          <a:p>
            <a:pPr algn="ctr"/>
            <a:r>
              <a:rPr lang="en-US" dirty="0"/>
              <a:t>Intro: Executive Summary &amp; Project Goals </a:t>
            </a:r>
          </a:p>
          <a:p>
            <a:pPr algn="ctr"/>
            <a:r>
              <a:rPr lang="en-US" dirty="0"/>
              <a:t>Product Demonstration</a:t>
            </a:r>
          </a:p>
          <a:p>
            <a:pPr algn="ctr"/>
            <a:r>
              <a:rPr lang="en-US" dirty="0"/>
              <a:t>Summary</a:t>
            </a:r>
          </a:p>
          <a:p>
            <a:pPr algn="ctr"/>
            <a:r>
              <a:rPr lang="en-US" dirty="0"/>
              <a:t>Future Next Steps</a:t>
            </a:r>
          </a:p>
          <a:p>
            <a:endParaRPr lang="en-US" dirty="0"/>
          </a:p>
          <a:p>
            <a:endParaRPr lang="en-US" dirty="0"/>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23" b="23"/>
          <a:stretch/>
        </p:blipFill>
        <p:spPr>
          <a:xfrm>
            <a:off x="5194641" y="1664619"/>
            <a:ext cx="3438056" cy="3323941"/>
          </a:xfrm>
          <a:prstGeom prst="flowChartConnector">
            <a:avLst/>
          </a:prstGeo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134" b="134"/>
          <a:stretch/>
        </p:blipFill>
        <p:spPr>
          <a:xfrm>
            <a:off x="8918575" y="596391"/>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p:pic>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p:txBody>
          <a:bodyPr/>
          <a:lstStyle/>
          <a:p>
            <a:r>
              <a:rPr lang="en-US"/>
              <a:t>Tuesday, February 2, 20XX</a:t>
            </a:r>
          </a:p>
        </p:txBody>
      </p:sp>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p:txBody>
          <a:bodyPr/>
          <a:lstStyle/>
          <a:p>
            <a:r>
              <a:rPr lang="en-US" dirty="0"/>
              <a:t>Sample Footer Text</a:t>
            </a: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p:txBody>
          <a:bodyPr/>
          <a:lstStyle/>
          <a:p>
            <a:fld id="{DBA1B0FB-D917-4C8C-928F-313BD683BF39}" type="slidenum">
              <a:rPr lang="en-US" smtClean="0"/>
              <a:pPr/>
              <a:t>2</a:t>
            </a:fld>
            <a:endParaRPr lang="en-US"/>
          </a:p>
        </p:txBody>
      </p:sp>
      <p:pic>
        <p:nvPicPr>
          <p:cNvPr id="4" name="Picture 3">
            <a:extLst>
              <a:ext uri="{FF2B5EF4-FFF2-40B4-BE49-F238E27FC236}">
                <a16:creationId xmlns:a16="http://schemas.microsoft.com/office/drawing/2014/main" id="{8B2DECC8-5300-DB59-B493-899F0CEC3357}"/>
              </a:ext>
            </a:extLst>
          </p:cNvPr>
          <p:cNvPicPr>
            <a:picLocks noChangeAspect="1"/>
          </p:cNvPicPr>
          <p:nvPr/>
        </p:nvPicPr>
        <p:blipFill>
          <a:blip r:embed="rId6"/>
          <a:stretch>
            <a:fillRect/>
          </a:stretch>
        </p:blipFill>
        <p:spPr>
          <a:xfrm>
            <a:off x="8918575" y="606894"/>
            <a:ext cx="2261812" cy="2261812"/>
          </a:xfrm>
          <a:prstGeom prst="rect">
            <a:avLst/>
          </a:prstGeom>
        </p:spPr>
      </p:pic>
      <p:pic>
        <p:nvPicPr>
          <p:cNvPr id="16" name="Picture 15" descr="Icon">
            <a:extLst>
              <a:ext uri="{FF2B5EF4-FFF2-40B4-BE49-F238E27FC236}">
                <a16:creationId xmlns:a16="http://schemas.microsoft.com/office/drawing/2014/main" id="{D6B1B60B-E576-3CFE-357E-8FA1F017CC11}"/>
              </a:ext>
            </a:extLst>
          </p:cNvPr>
          <p:cNvPicPr>
            <a:picLocks noChangeAspect="1"/>
          </p:cNvPicPr>
          <p:nvPr/>
        </p:nvPicPr>
        <p:blipFill rotWithShape="1">
          <a:blip r:embed="rId7"/>
          <a:srcRect l="17709" t="-1" r="13938" b="-956"/>
          <a:stretch/>
        </p:blipFill>
        <p:spPr>
          <a:xfrm>
            <a:off x="5170402" y="1664620"/>
            <a:ext cx="3508855" cy="3347062"/>
          </a:xfrm>
          <a:prstGeom prst="ellipse">
            <a:avLst/>
          </a:prstGeom>
        </p:spPr>
      </p:pic>
    </p:spTree>
    <p:extLst>
      <p:ext uri="{BB962C8B-B14F-4D97-AF65-F5344CB8AC3E}">
        <p14:creationId xmlns:p14="http://schemas.microsoft.com/office/powerpoint/2010/main" val="2313234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a:lstStyle/>
          <a:p>
            <a:r>
              <a:rPr lang="en-US" dirty="0"/>
              <a:t>Intro &amp; Proposal</a:t>
            </a:r>
          </a:p>
        </p:txBody>
      </p:sp>
      <p:pic>
        <p:nvPicPr>
          <p:cNvPr id="18" name="Picture Placeholder 17" descr="A group of people sitting at a table">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42" b="42"/>
          <a:stretch/>
        </p:blipFill>
        <p:spPr>
          <a:xfrm>
            <a:off x="-24384" y="3840"/>
            <a:ext cx="3054096" cy="3542000"/>
          </a:xfrm>
        </p:spPr>
      </p:pic>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2" b="42"/>
          <a:stretch/>
        </p:blipFill>
        <p:spPr>
          <a:xfrm>
            <a:off x="6079776" y="0"/>
            <a:ext cx="3054096" cy="3545840"/>
          </a:xfrm>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t="42" b="42"/>
          <a:stretch/>
        </p:blipFill>
        <p:spPr>
          <a:xfrm>
            <a:off x="9137904" y="0"/>
            <a:ext cx="3054096" cy="3545840"/>
          </a:xfrm>
        </p:spPr>
      </p:pic>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dirty="0"/>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a:t>
            </a:fld>
            <a:endParaRPr lang="en-US"/>
          </a:p>
        </p:txBody>
      </p:sp>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261928" y="3848445"/>
            <a:ext cx="6221412" cy="2658767"/>
          </a:xfrm>
          <a:noFill/>
        </p:spPr>
        <p:txBody>
          <a:bodyPr>
            <a:normAutofit fontScale="92500" lnSpcReduction="10000"/>
          </a:bodyPr>
          <a:lstStyle/>
          <a:p>
            <a:r>
              <a:rPr lang="en-US" sz="1800" dirty="0">
                <a:ea typeface="Calibri" panose="020F0502020204030204" pitchFamily="34" charset="0"/>
                <a:cs typeface="Times New Roman" panose="02020603050405020304" pitchFamily="18" charset="0"/>
              </a:rPr>
              <a:t>T</a:t>
            </a:r>
            <a:r>
              <a:rPr lang="en-US" sz="1800" dirty="0">
                <a:effectLst/>
                <a:ea typeface="Calibri" panose="020F0502020204030204" pitchFamily="34" charset="0"/>
                <a:cs typeface="Times New Roman" panose="02020603050405020304" pitchFamily="18" charset="0"/>
              </a:rPr>
              <a:t>eam Cryvesto 3.0 constructs a LCA GUI for retail investors &amp; fans to invest in their favorite entertainment themes, currently assessable</a:t>
            </a:r>
            <a:r>
              <a:rPr lang="en-US" dirty="0"/>
              <a:t> </a:t>
            </a:r>
            <a:r>
              <a:rPr lang="en-US" sz="1800" dirty="0"/>
              <a:t>to only HNW and IBs.</a:t>
            </a:r>
          </a:p>
          <a:p>
            <a:r>
              <a:rPr lang="en-US" sz="1800" dirty="0">
                <a:effectLst/>
                <a:ea typeface="Calibri" panose="020F0502020204030204" pitchFamily="34" charset="0"/>
                <a:cs typeface="Times New Roman" panose="02020603050405020304" pitchFamily="18" charset="0"/>
              </a:rPr>
              <a:t>We believe that using FinTech we can </a:t>
            </a:r>
            <a:r>
              <a:rPr lang="en-US" sz="1800" dirty="0">
                <a:ea typeface="Calibri" panose="020F0502020204030204" pitchFamily="34" charset="0"/>
                <a:cs typeface="Times New Roman" panose="02020603050405020304" pitchFamily="18" charset="0"/>
              </a:rPr>
              <a:t>bring a larger group to pool additional funds for financing and increase revenue streams by closely tracking</a:t>
            </a:r>
            <a:r>
              <a:rPr lang="en-US" sz="1800" dirty="0">
                <a:effectLst/>
                <a:ea typeface="Calibri" panose="020F0502020204030204" pitchFamily="34" charset="0"/>
                <a:cs typeface="Times New Roman" panose="02020603050405020304" pitchFamily="18" charset="0"/>
              </a:rPr>
              <a:t> market trends.  </a:t>
            </a:r>
          </a:p>
          <a:p>
            <a:r>
              <a:rPr lang="en-US" sz="1800" dirty="0">
                <a:ea typeface="Calibri" panose="020F0502020204030204" pitchFamily="34" charset="0"/>
                <a:cs typeface="Times New Roman" panose="02020603050405020304" pitchFamily="18" charset="0"/>
              </a:rPr>
              <a:t>Able to attract a younger generation using new technology for their preferred investible entertainment.</a:t>
            </a:r>
            <a:endParaRPr lang="en-US" dirty="0"/>
          </a:p>
        </p:txBody>
      </p:sp>
      <p:pic>
        <p:nvPicPr>
          <p:cNvPr id="8" name="Picture 7" descr="A picture containing outdoor object, silhouette">
            <a:extLst>
              <a:ext uri="{FF2B5EF4-FFF2-40B4-BE49-F238E27FC236}">
                <a16:creationId xmlns:a16="http://schemas.microsoft.com/office/drawing/2014/main" id="{36C99F09-F6A0-54AA-0429-5B85D7999A5A}"/>
              </a:ext>
            </a:extLst>
          </p:cNvPr>
          <p:cNvPicPr>
            <a:picLocks noChangeAspect="1"/>
          </p:cNvPicPr>
          <p:nvPr/>
        </p:nvPicPr>
        <p:blipFill>
          <a:blip r:embed="rId6"/>
          <a:stretch>
            <a:fillRect/>
          </a:stretch>
        </p:blipFill>
        <p:spPr>
          <a:xfrm>
            <a:off x="3029712" y="3840"/>
            <a:ext cx="6104160" cy="3542000"/>
          </a:xfrm>
          <a:prstGeom prst="rect">
            <a:avLst/>
          </a:prstGeom>
        </p:spPr>
      </p:pic>
    </p:spTree>
    <p:extLst>
      <p:ext uri="{BB962C8B-B14F-4D97-AF65-F5344CB8AC3E}">
        <p14:creationId xmlns:p14="http://schemas.microsoft.com/office/powerpoint/2010/main" val="2158886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76AD5-B427-F578-270D-C6841DD536F5}"/>
              </a:ext>
            </a:extLst>
          </p:cNvPr>
          <p:cNvSpPr>
            <a:spLocks noGrp="1"/>
          </p:cNvSpPr>
          <p:nvPr>
            <p:ph type="ctrTitle"/>
          </p:nvPr>
        </p:nvSpPr>
        <p:spPr>
          <a:xfrm>
            <a:off x="1456373" y="261684"/>
            <a:ext cx="8281987" cy="638175"/>
          </a:xfrm>
        </p:spPr>
        <p:txBody>
          <a:bodyPr/>
          <a:lstStyle/>
          <a:p>
            <a:pPr algn="ctr"/>
            <a:r>
              <a:rPr lang="en-US" dirty="0"/>
              <a:t>Team Cryvesto</a:t>
            </a:r>
          </a:p>
        </p:txBody>
      </p:sp>
      <p:pic>
        <p:nvPicPr>
          <p:cNvPr id="50" name="Picture Placeholder 49" descr="A picture containing icon&#10;&#10;Description automatically generated">
            <a:extLst>
              <a:ext uri="{FF2B5EF4-FFF2-40B4-BE49-F238E27FC236}">
                <a16:creationId xmlns:a16="http://schemas.microsoft.com/office/drawing/2014/main" id="{9C561174-E34E-D88E-48CD-9B58899DCE7A}"/>
              </a:ext>
            </a:extLst>
          </p:cNvPr>
          <p:cNvPicPr>
            <a:picLocks noGrp="1" noChangeAspect="1"/>
          </p:cNvPicPr>
          <p:nvPr>
            <p:ph type="pic" sz="quarter" idx="13"/>
          </p:nvPr>
        </p:nvPicPr>
        <p:blipFill>
          <a:blip r:embed="rId3"/>
          <a:srcRect t="7092" b="7092"/>
          <a:stretch>
            <a:fillRect/>
          </a:stretch>
        </p:blipFill>
        <p:spPr>
          <a:xfrm>
            <a:off x="1292662" y="1401234"/>
            <a:ext cx="1690688" cy="1435100"/>
          </a:xfrm>
        </p:spPr>
      </p:pic>
      <p:pic>
        <p:nvPicPr>
          <p:cNvPr id="46" name="Picture Placeholder 45" descr="A picture containing text, first-aid kit&#10;&#10;Description automatically generated">
            <a:extLst>
              <a:ext uri="{FF2B5EF4-FFF2-40B4-BE49-F238E27FC236}">
                <a16:creationId xmlns:a16="http://schemas.microsoft.com/office/drawing/2014/main" id="{1605B0D6-D41F-9B8A-E27F-AED9D1E5422F}"/>
              </a:ext>
            </a:extLst>
          </p:cNvPr>
          <p:cNvPicPr>
            <a:picLocks noGrp="1" noChangeAspect="1"/>
          </p:cNvPicPr>
          <p:nvPr>
            <p:ph type="pic" sz="quarter" idx="15"/>
          </p:nvPr>
        </p:nvPicPr>
        <p:blipFill>
          <a:blip r:embed="rId4"/>
          <a:srcRect t="7047" b="7047"/>
          <a:stretch>
            <a:fillRect/>
          </a:stretch>
        </p:blipFill>
        <p:spPr>
          <a:xfrm>
            <a:off x="7627239" y="3765026"/>
            <a:ext cx="1690688" cy="1417097"/>
          </a:xfrm>
        </p:spPr>
      </p:pic>
      <p:pic>
        <p:nvPicPr>
          <p:cNvPr id="54" name="Picture Placeholder 53" descr="A person standing outside&#10;&#10;Description automatically generated with low confidence">
            <a:extLst>
              <a:ext uri="{FF2B5EF4-FFF2-40B4-BE49-F238E27FC236}">
                <a16:creationId xmlns:a16="http://schemas.microsoft.com/office/drawing/2014/main" id="{9D36A452-416E-830A-32A2-7CFBF87DE460}"/>
              </a:ext>
            </a:extLst>
          </p:cNvPr>
          <p:cNvPicPr>
            <a:picLocks noGrp="1" noChangeAspect="1"/>
          </p:cNvPicPr>
          <p:nvPr>
            <p:ph type="pic" sz="quarter" idx="16"/>
          </p:nvPr>
        </p:nvPicPr>
        <p:blipFill>
          <a:blip r:embed="rId5"/>
          <a:srcRect t="8718" b="8718"/>
          <a:stretch>
            <a:fillRect/>
          </a:stretch>
        </p:blipFill>
        <p:spPr>
          <a:xfrm>
            <a:off x="8868560" y="1314551"/>
            <a:ext cx="1690688" cy="1436688"/>
          </a:xfrm>
        </p:spPr>
      </p:pic>
      <p:sp>
        <p:nvSpPr>
          <p:cNvPr id="7" name="Text Placeholder 6">
            <a:extLst>
              <a:ext uri="{FF2B5EF4-FFF2-40B4-BE49-F238E27FC236}">
                <a16:creationId xmlns:a16="http://schemas.microsoft.com/office/drawing/2014/main" id="{17E33E5A-D9AC-FBF9-287D-E9B32BEA04A6}"/>
              </a:ext>
            </a:extLst>
          </p:cNvPr>
          <p:cNvSpPr>
            <a:spLocks noGrp="1"/>
          </p:cNvSpPr>
          <p:nvPr>
            <p:ph type="body" sz="quarter" idx="18"/>
          </p:nvPr>
        </p:nvSpPr>
        <p:spPr>
          <a:xfrm>
            <a:off x="1272025" y="2853409"/>
            <a:ext cx="1711325" cy="369040"/>
          </a:xfrm>
        </p:spPr>
        <p:txBody>
          <a:bodyPr>
            <a:normAutofit fontScale="92500" lnSpcReduction="20000"/>
          </a:bodyPr>
          <a:lstStyle/>
          <a:p>
            <a:r>
              <a:rPr lang="en-US" dirty="0"/>
              <a:t>Anna </a:t>
            </a:r>
            <a:r>
              <a:rPr lang="en-US" dirty="0" err="1"/>
              <a:t>Joltaya</a:t>
            </a:r>
            <a:endParaRPr lang="en-US" dirty="0"/>
          </a:p>
          <a:p>
            <a:endParaRPr lang="en-US" dirty="0"/>
          </a:p>
        </p:txBody>
      </p:sp>
      <p:sp>
        <p:nvSpPr>
          <p:cNvPr id="8" name="Text Placeholder 7">
            <a:extLst>
              <a:ext uri="{FF2B5EF4-FFF2-40B4-BE49-F238E27FC236}">
                <a16:creationId xmlns:a16="http://schemas.microsoft.com/office/drawing/2014/main" id="{F771A469-5035-76BB-D748-F5708C964312}"/>
              </a:ext>
            </a:extLst>
          </p:cNvPr>
          <p:cNvSpPr>
            <a:spLocks noGrp="1"/>
          </p:cNvSpPr>
          <p:nvPr>
            <p:ph type="body" sz="quarter" idx="17"/>
          </p:nvPr>
        </p:nvSpPr>
        <p:spPr>
          <a:xfrm>
            <a:off x="1255398" y="3166932"/>
            <a:ext cx="1738961" cy="606660"/>
          </a:xfrm>
        </p:spPr>
        <p:txBody>
          <a:bodyPr>
            <a:normAutofit fontScale="92500" lnSpcReduction="20000"/>
          </a:bodyPr>
          <a:lstStyle/>
          <a:p>
            <a:pPr algn="ctr"/>
            <a:r>
              <a:rPr kumimoji="0" lang="en-US" sz="1800" b="0" i="0" u="none" strike="noStrike" kern="1200" cap="none" spc="0" normalizeH="0" baseline="0" noProof="0" dirty="0">
                <a:ln>
                  <a:noFill/>
                </a:ln>
                <a:solidFill>
                  <a:prstClr val="white">
                    <a:alpha val="60000"/>
                  </a:prstClr>
                </a:solidFill>
                <a:effectLst/>
                <a:uLnTx/>
                <a:uFillTx/>
                <a:latin typeface="Gill Sans MT"/>
                <a:ea typeface="+mn-ea"/>
                <a:cs typeface="+mn-cs"/>
              </a:rPr>
              <a:t>Chief R &amp; D  Officer</a:t>
            </a:r>
          </a:p>
          <a:p>
            <a:endParaRPr lang="en-US" dirty="0"/>
          </a:p>
        </p:txBody>
      </p:sp>
      <p:sp>
        <p:nvSpPr>
          <p:cNvPr id="9" name="Text Placeholder 8">
            <a:extLst>
              <a:ext uri="{FF2B5EF4-FFF2-40B4-BE49-F238E27FC236}">
                <a16:creationId xmlns:a16="http://schemas.microsoft.com/office/drawing/2014/main" id="{D6A38E43-6F98-8E6B-6499-4EAE33C6539D}"/>
              </a:ext>
            </a:extLst>
          </p:cNvPr>
          <p:cNvSpPr>
            <a:spLocks noGrp="1"/>
          </p:cNvSpPr>
          <p:nvPr>
            <p:ph type="body" sz="quarter" idx="20"/>
          </p:nvPr>
        </p:nvSpPr>
        <p:spPr>
          <a:xfrm>
            <a:off x="3839986" y="2899301"/>
            <a:ext cx="1692275" cy="917223"/>
          </a:xfrm>
        </p:spPr>
        <p:txBody>
          <a:bodyPr>
            <a:normAutofit lnSpcReduction="10000"/>
          </a:bodyPr>
          <a:lstStyle/>
          <a:p>
            <a:pPr algn="ctr"/>
            <a:r>
              <a:rPr lang="en-US" dirty="0"/>
              <a:t>Ashok Pandey </a:t>
            </a:r>
            <a:r>
              <a:rPr lang="en-US" sz="1600" b="0" dirty="0"/>
              <a:t>Chief Computer Scientist</a:t>
            </a:r>
          </a:p>
          <a:p>
            <a:pPr algn="ctr"/>
            <a:endParaRPr lang="en-US" dirty="0"/>
          </a:p>
        </p:txBody>
      </p:sp>
      <p:sp>
        <p:nvSpPr>
          <p:cNvPr id="10" name="Text Placeholder 9">
            <a:extLst>
              <a:ext uri="{FF2B5EF4-FFF2-40B4-BE49-F238E27FC236}">
                <a16:creationId xmlns:a16="http://schemas.microsoft.com/office/drawing/2014/main" id="{BB5B4EA7-9F7E-FA58-20DF-FD14602C072F}"/>
              </a:ext>
            </a:extLst>
          </p:cNvPr>
          <p:cNvSpPr>
            <a:spLocks noGrp="1"/>
          </p:cNvSpPr>
          <p:nvPr>
            <p:ph type="body" sz="quarter" idx="19"/>
          </p:nvPr>
        </p:nvSpPr>
        <p:spPr>
          <a:xfrm>
            <a:off x="7606355" y="5274962"/>
            <a:ext cx="1847296" cy="812654"/>
          </a:xfrm>
        </p:spPr>
        <p:txBody>
          <a:bodyPr>
            <a:normAutofit fontScale="92500" lnSpcReduction="20000"/>
          </a:bodyPr>
          <a:lstStyle/>
          <a:p>
            <a:pPr algn="ctr"/>
            <a:r>
              <a:rPr lang="en-US" b="1" dirty="0"/>
              <a:t>Carlos A. Guerra</a:t>
            </a:r>
          </a:p>
          <a:p>
            <a:pPr algn="ctr">
              <a:spcBef>
                <a:spcPts val="0"/>
              </a:spcBef>
            </a:pPr>
            <a:r>
              <a:rPr lang="en-US" dirty="0"/>
              <a:t>Chief of Product Development</a:t>
            </a:r>
          </a:p>
        </p:txBody>
      </p:sp>
      <p:sp>
        <p:nvSpPr>
          <p:cNvPr id="11" name="Text Placeholder 10">
            <a:extLst>
              <a:ext uri="{FF2B5EF4-FFF2-40B4-BE49-F238E27FC236}">
                <a16:creationId xmlns:a16="http://schemas.microsoft.com/office/drawing/2014/main" id="{DD2F8BE8-76EA-B38B-1F3B-52D01C77C8F1}"/>
              </a:ext>
            </a:extLst>
          </p:cNvPr>
          <p:cNvSpPr>
            <a:spLocks noGrp="1"/>
          </p:cNvSpPr>
          <p:nvPr>
            <p:ph type="body" sz="quarter" idx="22"/>
          </p:nvPr>
        </p:nvSpPr>
        <p:spPr>
          <a:xfrm>
            <a:off x="2325188" y="5292181"/>
            <a:ext cx="2469817" cy="361364"/>
          </a:xfrm>
        </p:spPr>
        <p:txBody>
          <a:bodyPr/>
          <a:lstStyle/>
          <a:p>
            <a:r>
              <a:rPr lang="en-US" sz="1800" dirty="0"/>
              <a:t>Anusha Sundararajan</a:t>
            </a:r>
          </a:p>
        </p:txBody>
      </p:sp>
      <p:sp>
        <p:nvSpPr>
          <p:cNvPr id="12" name="Text Placeholder 11">
            <a:extLst>
              <a:ext uri="{FF2B5EF4-FFF2-40B4-BE49-F238E27FC236}">
                <a16:creationId xmlns:a16="http://schemas.microsoft.com/office/drawing/2014/main" id="{D80B5F51-DB89-C46D-F4EC-4C6CBFC656E3}"/>
              </a:ext>
            </a:extLst>
          </p:cNvPr>
          <p:cNvSpPr>
            <a:spLocks noGrp="1"/>
          </p:cNvSpPr>
          <p:nvPr>
            <p:ph type="body" sz="quarter" idx="21"/>
          </p:nvPr>
        </p:nvSpPr>
        <p:spPr>
          <a:xfrm>
            <a:off x="2677368" y="5653545"/>
            <a:ext cx="1847296" cy="625039"/>
          </a:xfrm>
        </p:spPr>
        <p:txBody>
          <a:bodyPr>
            <a:normAutofit fontScale="92500" lnSpcReduction="10000"/>
          </a:bodyPr>
          <a:lstStyle/>
          <a:p>
            <a:pPr algn="ctr"/>
            <a:r>
              <a:rPr lang="en-US" dirty="0"/>
              <a:t>Chief  Technology Officer</a:t>
            </a:r>
          </a:p>
          <a:p>
            <a:endParaRPr lang="en-US" dirty="0"/>
          </a:p>
        </p:txBody>
      </p:sp>
      <p:sp>
        <p:nvSpPr>
          <p:cNvPr id="13" name="Text Placeholder 12">
            <a:extLst>
              <a:ext uri="{FF2B5EF4-FFF2-40B4-BE49-F238E27FC236}">
                <a16:creationId xmlns:a16="http://schemas.microsoft.com/office/drawing/2014/main" id="{096BC677-C291-D18A-CF7A-7EC03F5BC7B5}"/>
              </a:ext>
            </a:extLst>
          </p:cNvPr>
          <p:cNvSpPr>
            <a:spLocks noGrp="1"/>
          </p:cNvSpPr>
          <p:nvPr>
            <p:ph type="body" sz="quarter" idx="24"/>
          </p:nvPr>
        </p:nvSpPr>
        <p:spPr>
          <a:xfrm>
            <a:off x="8814041" y="2787121"/>
            <a:ext cx="1799726" cy="435328"/>
          </a:xfrm>
        </p:spPr>
        <p:txBody>
          <a:bodyPr/>
          <a:lstStyle/>
          <a:p>
            <a:r>
              <a:rPr lang="en-US" dirty="0" err="1"/>
              <a:t>Rensley</a:t>
            </a:r>
            <a:r>
              <a:rPr lang="en-US" dirty="0"/>
              <a:t> Ramos</a:t>
            </a:r>
          </a:p>
        </p:txBody>
      </p:sp>
      <p:sp>
        <p:nvSpPr>
          <p:cNvPr id="14" name="Text Placeholder 13">
            <a:extLst>
              <a:ext uri="{FF2B5EF4-FFF2-40B4-BE49-F238E27FC236}">
                <a16:creationId xmlns:a16="http://schemas.microsoft.com/office/drawing/2014/main" id="{59989B13-456F-CF2C-094B-E2EFED34E8AF}"/>
              </a:ext>
            </a:extLst>
          </p:cNvPr>
          <p:cNvSpPr>
            <a:spLocks noGrp="1"/>
          </p:cNvSpPr>
          <p:nvPr>
            <p:ph type="body" sz="quarter" idx="23"/>
          </p:nvPr>
        </p:nvSpPr>
        <p:spPr>
          <a:xfrm>
            <a:off x="8847676" y="3126851"/>
            <a:ext cx="1711572" cy="638175"/>
          </a:xfrm>
        </p:spPr>
        <p:txBody>
          <a:bodyPr>
            <a:normAutofit fontScale="92500" lnSpcReduction="10000"/>
          </a:bodyPr>
          <a:lstStyle/>
          <a:p>
            <a:r>
              <a:rPr lang="en-US" dirty="0"/>
              <a:t>Chief Marketing &amp; Sales Executive</a:t>
            </a:r>
          </a:p>
          <a:p>
            <a:endParaRPr lang="en-US" dirty="0"/>
          </a:p>
        </p:txBody>
      </p:sp>
      <p:sp>
        <p:nvSpPr>
          <p:cNvPr id="15" name="Date Placeholder 14">
            <a:extLst>
              <a:ext uri="{FF2B5EF4-FFF2-40B4-BE49-F238E27FC236}">
                <a16:creationId xmlns:a16="http://schemas.microsoft.com/office/drawing/2014/main" id="{FDA1B0F4-3FA9-2ADF-C42F-6C638B8991C4}"/>
              </a:ext>
            </a:extLst>
          </p:cNvPr>
          <p:cNvSpPr>
            <a:spLocks noGrp="1"/>
          </p:cNvSpPr>
          <p:nvPr>
            <p:ph type="dt" sz="half" idx="10"/>
          </p:nvPr>
        </p:nvSpPr>
        <p:spPr/>
        <p:txBody>
          <a:bodyPr/>
          <a:lstStyle/>
          <a:p>
            <a:r>
              <a:rPr lang="en-US"/>
              <a:t>Tuesday, February 2, 20XX</a:t>
            </a:r>
            <a:endParaRPr lang="en-US" dirty="0"/>
          </a:p>
        </p:txBody>
      </p:sp>
      <p:sp>
        <p:nvSpPr>
          <p:cNvPr id="16" name="Footer Placeholder 15">
            <a:extLst>
              <a:ext uri="{FF2B5EF4-FFF2-40B4-BE49-F238E27FC236}">
                <a16:creationId xmlns:a16="http://schemas.microsoft.com/office/drawing/2014/main" id="{E7A6795F-240E-3FB3-A9EC-32D0726E75F8}"/>
              </a:ext>
            </a:extLst>
          </p:cNvPr>
          <p:cNvSpPr>
            <a:spLocks noGrp="1"/>
          </p:cNvSpPr>
          <p:nvPr>
            <p:ph type="ftr" sz="quarter" idx="11"/>
          </p:nvPr>
        </p:nvSpPr>
        <p:spPr/>
        <p:txBody>
          <a:bodyPr/>
          <a:lstStyle/>
          <a:p>
            <a:r>
              <a:rPr lang="en-US"/>
              <a:t>Sample Footer Text</a:t>
            </a:r>
          </a:p>
        </p:txBody>
      </p:sp>
      <p:sp>
        <p:nvSpPr>
          <p:cNvPr id="17" name="Slide Number Placeholder 16">
            <a:extLst>
              <a:ext uri="{FF2B5EF4-FFF2-40B4-BE49-F238E27FC236}">
                <a16:creationId xmlns:a16="http://schemas.microsoft.com/office/drawing/2014/main" id="{F85E5E0A-2F14-9ACA-A19F-EA42F78ABF75}"/>
              </a:ext>
            </a:extLst>
          </p:cNvPr>
          <p:cNvSpPr>
            <a:spLocks noGrp="1"/>
          </p:cNvSpPr>
          <p:nvPr>
            <p:ph type="sldNum" sz="quarter" idx="12"/>
          </p:nvPr>
        </p:nvSpPr>
        <p:spPr/>
        <p:txBody>
          <a:bodyPr/>
          <a:lstStyle/>
          <a:p>
            <a:fld id="{DBA1B0FB-D917-4C8C-928F-313BD683BF39}" type="slidenum">
              <a:rPr lang="en-US" smtClean="0"/>
              <a:t>4</a:t>
            </a:fld>
            <a:endParaRPr lang="en-US"/>
          </a:p>
        </p:txBody>
      </p:sp>
      <p:sp>
        <p:nvSpPr>
          <p:cNvPr id="36" name="Text Placeholder 10">
            <a:extLst>
              <a:ext uri="{FF2B5EF4-FFF2-40B4-BE49-F238E27FC236}">
                <a16:creationId xmlns:a16="http://schemas.microsoft.com/office/drawing/2014/main" id="{F06D932A-DEA3-3391-1F0E-EFC2A9F80F83}"/>
              </a:ext>
            </a:extLst>
          </p:cNvPr>
          <p:cNvSpPr txBox="1">
            <a:spLocks/>
          </p:cNvSpPr>
          <p:nvPr/>
        </p:nvSpPr>
        <p:spPr>
          <a:xfrm>
            <a:off x="6402694" y="3166932"/>
            <a:ext cx="1711325" cy="518572"/>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None/>
              <a:defRPr sz="2000" b="1"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37" name="Text Placeholder 10">
            <a:extLst>
              <a:ext uri="{FF2B5EF4-FFF2-40B4-BE49-F238E27FC236}">
                <a16:creationId xmlns:a16="http://schemas.microsoft.com/office/drawing/2014/main" id="{13DB5B6F-AB67-F2A8-1423-3037A5734CF5}"/>
              </a:ext>
            </a:extLst>
          </p:cNvPr>
          <p:cNvSpPr txBox="1">
            <a:spLocks/>
          </p:cNvSpPr>
          <p:nvPr/>
        </p:nvSpPr>
        <p:spPr>
          <a:xfrm>
            <a:off x="6355197" y="2844377"/>
            <a:ext cx="1711325" cy="322555"/>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None/>
              <a:defRPr sz="2000" b="1"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Dana Hayes </a:t>
            </a:r>
            <a:r>
              <a:rPr lang="en-US" sz="1600" b="0" dirty="0"/>
              <a:t>Chief Future Officer </a:t>
            </a:r>
          </a:p>
          <a:p>
            <a:pPr algn="ctr"/>
            <a:endParaRPr lang="en-US" sz="1600" b="0" dirty="0"/>
          </a:p>
          <a:p>
            <a:endParaRPr lang="en-US" sz="1600" dirty="0"/>
          </a:p>
        </p:txBody>
      </p:sp>
      <p:sp>
        <p:nvSpPr>
          <p:cNvPr id="38" name="Text Placeholder 11">
            <a:extLst>
              <a:ext uri="{FF2B5EF4-FFF2-40B4-BE49-F238E27FC236}">
                <a16:creationId xmlns:a16="http://schemas.microsoft.com/office/drawing/2014/main" id="{E6B0389A-09D6-A87F-5277-FA1758149C00}"/>
              </a:ext>
            </a:extLst>
          </p:cNvPr>
          <p:cNvSpPr txBox="1">
            <a:spLocks/>
          </p:cNvSpPr>
          <p:nvPr/>
        </p:nvSpPr>
        <p:spPr>
          <a:xfrm>
            <a:off x="6440171" y="3214812"/>
            <a:ext cx="1711572" cy="638175"/>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None/>
              <a:defRPr sz="18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39" name="Text Placeholder 10">
            <a:extLst>
              <a:ext uri="{FF2B5EF4-FFF2-40B4-BE49-F238E27FC236}">
                <a16:creationId xmlns:a16="http://schemas.microsoft.com/office/drawing/2014/main" id="{2C95FC12-6984-1D9E-D109-9E24DB7CB375}"/>
              </a:ext>
            </a:extLst>
          </p:cNvPr>
          <p:cNvSpPr txBox="1">
            <a:spLocks/>
          </p:cNvSpPr>
          <p:nvPr/>
        </p:nvSpPr>
        <p:spPr>
          <a:xfrm>
            <a:off x="6402694" y="3124228"/>
            <a:ext cx="1847296" cy="682340"/>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None/>
              <a:defRPr sz="2000" b="1"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52" name="Picture Placeholder 51" descr="Icon&#10;&#10;Description automatically generated">
            <a:extLst>
              <a:ext uri="{FF2B5EF4-FFF2-40B4-BE49-F238E27FC236}">
                <a16:creationId xmlns:a16="http://schemas.microsoft.com/office/drawing/2014/main" id="{7E5D3A35-107E-610E-D669-F8579E1E37F8}"/>
              </a:ext>
            </a:extLst>
          </p:cNvPr>
          <p:cNvPicPr>
            <a:picLocks noGrp="1" noChangeAspect="1"/>
          </p:cNvPicPr>
          <p:nvPr>
            <p:ph type="pic" sz="quarter" idx="14"/>
          </p:nvPr>
        </p:nvPicPr>
        <p:blipFill>
          <a:blip r:embed="rId6"/>
          <a:srcRect t="7459" b="7459"/>
          <a:stretch>
            <a:fillRect/>
          </a:stretch>
        </p:blipFill>
        <p:spPr>
          <a:xfrm>
            <a:off x="3810682" y="1351689"/>
            <a:ext cx="1692275" cy="1436688"/>
          </a:xfrm>
        </p:spPr>
      </p:pic>
      <p:pic>
        <p:nvPicPr>
          <p:cNvPr id="56" name="Picture 55" descr="Icon">
            <a:extLst>
              <a:ext uri="{FF2B5EF4-FFF2-40B4-BE49-F238E27FC236}">
                <a16:creationId xmlns:a16="http://schemas.microsoft.com/office/drawing/2014/main" id="{991CFF9F-ABC0-3D8B-DDEE-BB3EC8F287F0}"/>
              </a:ext>
            </a:extLst>
          </p:cNvPr>
          <p:cNvPicPr>
            <a:picLocks noChangeAspect="1"/>
          </p:cNvPicPr>
          <p:nvPr/>
        </p:nvPicPr>
        <p:blipFill>
          <a:blip r:embed="rId7"/>
          <a:stretch>
            <a:fillRect/>
          </a:stretch>
        </p:blipFill>
        <p:spPr>
          <a:xfrm>
            <a:off x="6352490" y="1297596"/>
            <a:ext cx="1688738" cy="1495655"/>
          </a:xfrm>
          <a:prstGeom prst="rect">
            <a:avLst/>
          </a:prstGeom>
        </p:spPr>
      </p:pic>
      <p:pic>
        <p:nvPicPr>
          <p:cNvPr id="4" name="Picture 3">
            <a:extLst>
              <a:ext uri="{FF2B5EF4-FFF2-40B4-BE49-F238E27FC236}">
                <a16:creationId xmlns:a16="http://schemas.microsoft.com/office/drawing/2014/main" id="{B50ECCA4-F65F-F2CF-1B14-0E6B9724F81D}"/>
              </a:ext>
            </a:extLst>
          </p:cNvPr>
          <p:cNvPicPr>
            <a:picLocks noChangeAspect="1"/>
          </p:cNvPicPr>
          <p:nvPr/>
        </p:nvPicPr>
        <p:blipFill>
          <a:blip r:embed="rId8"/>
          <a:stretch>
            <a:fillRect/>
          </a:stretch>
        </p:blipFill>
        <p:spPr>
          <a:xfrm>
            <a:off x="2707815" y="3765026"/>
            <a:ext cx="1662613" cy="1536909"/>
          </a:xfrm>
          <a:prstGeom prst="rect">
            <a:avLst/>
          </a:prstGeom>
        </p:spPr>
      </p:pic>
    </p:spTree>
    <p:extLst>
      <p:ext uri="{BB962C8B-B14F-4D97-AF65-F5344CB8AC3E}">
        <p14:creationId xmlns:p14="http://schemas.microsoft.com/office/powerpoint/2010/main" val="3168463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0F1DF5B-353A-4270-8C10-6A1509441174}"/>
              </a:ext>
            </a:extLst>
          </p:cNvPr>
          <p:cNvSpPr>
            <a:spLocks noGrp="1"/>
          </p:cNvSpPr>
          <p:nvPr>
            <p:ph type="title"/>
          </p:nvPr>
        </p:nvSpPr>
        <p:spPr>
          <a:xfrm>
            <a:off x="3677921" y="325277"/>
            <a:ext cx="4644444" cy="557808"/>
          </a:xfrm>
        </p:spPr>
        <p:txBody>
          <a:bodyPr vert="horz" wrap="square" lIns="0" tIns="0" rIns="0" bIns="0" rtlCol="0" anchor="b" anchorCtr="0">
            <a:normAutofit fontScale="90000"/>
          </a:bodyPr>
          <a:lstStyle/>
          <a:p>
            <a:pPr algn="ctr">
              <a:lnSpc>
                <a:spcPct val="100000"/>
              </a:lnSpc>
            </a:pPr>
            <a:r>
              <a:rPr lang="en-US" sz="4000" kern="1200" dirty="0">
                <a:solidFill>
                  <a:schemeClr val="tx1"/>
                </a:solidFill>
                <a:latin typeface="+mj-lt"/>
                <a:ea typeface="+mj-ea"/>
                <a:cs typeface="+mj-cs"/>
              </a:rPr>
              <a:t>Executive Summary</a:t>
            </a:r>
          </a:p>
        </p:txBody>
      </p:sp>
      <p:sp>
        <p:nvSpPr>
          <p:cNvPr id="16" name="Subtitle 15">
            <a:extLst>
              <a:ext uri="{FF2B5EF4-FFF2-40B4-BE49-F238E27FC236}">
                <a16:creationId xmlns:a16="http://schemas.microsoft.com/office/drawing/2014/main" id="{4BDCF583-1D5D-4235-97C2-39272B80A0B1}"/>
              </a:ext>
            </a:extLst>
          </p:cNvPr>
          <p:cNvSpPr>
            <a:spLocks noGrp="1"/>
          </p:cNvSpPr>
          <p:nvPr>
            <p:ph sz="quarter" idx="15"/>
          </p:nvPr>
        </p:nvSpPr>
        <p:spPr>
          <a:xfrm>
            <a:off x="889347" y="1099930"/>
            <a:ext cx="10509337" cy="4874985"/>
          </a:xfrm>
        </p:spPr>
        <p:txBody>
          <a:bodyPr vert="horz" wrap="square" lIns="0" tIns="0" rIns="0" bIns="0" rtlCol="0">
            <a:normAutofit/>
          </a:bodyPr>
          <a:lstStyle/>
          <a:p>
            <a:pPr marL="0" marR="0" algn="ctr">
              <a:spcBef>
                <a:spcPts val="0"/>
              </a:spcBef>
              <a:spcAft>
                <a:spcPts val="600"/>
              </a:spcAft>
            </a:pPr>
            <a:r>
              <a:rPr lang="en-US" sz="2000" b="1" i="1" kern="1400" spc="-50" dirty="0">
                <a:effectLst/>
                <a:latin typeface="Calibri Light" panose="020F0302020204030204" pitchFamily="34" charset="0"/>
                <a:ea typeface="Times New Roman" panose="02020603050405020304" pitchFamily="18" charset="0"/>
                <a:cs typeface="Times New Roman" panose="02020603050405020304" pitchFamily="18" charset="0"/>
              </a:rPr>
              <a:t>A novel enterprise to develop investment opportunities through FTs &amp; NFT smartcontracts for a multi-media production company</a:t>
            </a:r>
            <a:r>
              <a:rPr lang="en-US" sz="2000" b="1" kern="1400" spc="-50" dirty="0">
                <a:effectLst/>
                <a:latin typeface="Calibri Light" panose="020F0302020204030204" pitchFamily="34" charset="0"/>
                <a:ea typeface="Times New Roman" panose="02020603050405020304" pitchFamily="18" charset="0"/>
                <a:cs typeface="Times New Roman" panose="02020603050405020304" pitchFamily="18" charset="0"/>
              </a:rPr>
              <a:t>. </a:t>
            </a:r>
          </a:p>
          <a:p>
            <a:pPr marL="0" marR="0" algn="ctr">
              <a:spcBef>
                <a:spcPts val="0"/>
              </a:spcBef>
              <a:spcAft>
                <a:spcPts val="600"/>
              </a:spcAft>
            </a:pPr>
            <a:endParaRPr lang="en-US" sz="1200" kern="1400" spc="-50" dirty="0">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indent="0">
              <a:lnSpc>
                <a:spcPct val="90000"/>
              </a:lnSpc>
              <a:spcBef>
                <a:spcPts val="0"/>
              </a:spcBef>
              <a:spcAft>
                <a:spcPts val="600"/>
              </a:spcAft>
            </a:pPr>
            <a:endParaRPr lang="en-US" dirty="0">
              <a:effectLst/>
              <a:ea typeface="Calibri" panose="020F0502020204030204" pitchFamily="34" charset="0"/>
              <a:cs typeface="Times New Roman" panose="02020603050405020304" pitchFamily="18" charset="0"/>
            </a:endParaRPr>
          </a:p>
          <a:p>
            <a:pPr marL="0" marR="0" indent="0">
              <a:lnSpc>
                <a:spcPct val="90000"/>
              </a:lnSpc>
              <a:spcBef>
                <a:spcPts val="0"/>
              </a:spcBef>
              <a:spcAft>
                <a:spcPts val="600"/>
              </a:spcAft>
            </a:pPr>
            <a:r>
              <a:rPr lang="en-US" sz="2400" dirty="0">
                <a:effectLst/>
                <a:ea typeface="Calibri" panose="020F0502020204030204" pitchFamily="34" charset="0"/>
                <a:cs typeface="Times New Roman" panose="02020603050405020304" pitchFamily="18" charset="0"/>
              </a:rPr>
              <a:t>CryVesto PE provides an innovative approach to fund multi-media company "Light-Camera-Action"(LCA) to produce projects for theme centered fan entertainment. </a:t>
            </a:r>
            <a:r>
              <a:rPr lang="en-US" sz="2400" u="sng" kern="1200" dirty="0">
                <a:effectLst/>
                <a:ea typeface="+mn-ea"/>
                <a:cs typeface="+mn-cs"/>
              </a:rPr>
              <a:t> </a:t>
            </a:r>
          </a:p>
          <a:p>
            <a:pPr marL="342900" marR="0" indent="-342900">
              <a:lnSpc>
                <a:spcPct val="90000"/>
              </a:lnSpc>
              <a:buFont typeface="Arial" panose="020B0604020202020204" pitchFamily="34" charset="0"/>
              <a:buChar char="•"/>
            </a:pPr>
            <a:r>
              <a:rPr lang="en-US" dirty="0"/>
              <a:t>Provide investment opportunities to both retail fans and HNW alike to defragmentize the global entertainment industry. </a:t>
            </a:r>
          </a:p>
          <a:p>
            <a:pPr marL="342900" marR="0" indent="-342900">
              <a:lnSpc>
                <a:spcPct val="90000"/>
              </a:lnSpc>
              <a:buFont typeface="Arial" panose="020B0604020202020204" pitchFamily="34" charset="0"/>
              <a:buChar char="•"/>
            </a:pPr>
            <a:r>
              <a:rPr lang="en-US" kern="1200" dirty="0">
                <a:effectLst/>
                <a:ea typeface="+mn-ea"/>
                <a:cs typeface="+mn-cs"/>
              </a:rPr>
              <a:t>Utilizing our </a:t>
            </a:r>
            <a:r>
              <a:rPr lang="en-US" dirty="0"/>
              <a:t>FinTech expertise we’re providing a gateway to bring fans closer to their favorite artists and entertainment themes thru investment.  </a:t>
            </a:r>
          </a:p>
          <a:p>
            <a:pPr marL="342900" marR="0" indent="-342900">
              <a:lnSpc>
                <a:spcPct val="90000"/>
              </a:lnSpc>
              <a:buFont typeface="Arial" panose="020B0604020202020204" pitchFamily="34" charset="0"/>
              <a:buChar char="•"/>
            </a:pPr>
            <a:r>
              <a:rPr lang="en-US" kern="1200" dirty="0">
                <a:effectLst/>
                <a:ea typeface="+mn-ea"/>
                <a:cs typeface="+mn-cs"/>
              </a:rPr>
              <a:t>By attaching tangible IP assets with production projects </a:t>
            </a:r>
            <a:r>
              <a:rPr lang="en-US" dirty="0"/>
              <a:t>value is quantifiable for both FTs in “BollyCoins” and NFTs.</a:t>
            </a:r>
            <a:endParaRPr lang="en-US" kern="1200" dirty="0">
              <a:effectLst/>
              <a:ea typeface="+mn-ea"/>
              <a:cs typeface="+mn-cs"/>
            </a:endParaRPr>
          </a:p>
          <a:p>
            <a:pPr marL="0" marR="0" indent="0">
              <a:lnSpc>
                <a:spcPct val="90000"/>
              </a:lnSpc>
            </a:pPr>
            <a:endParaRPr lang="en-US" sz="2200" kern="1200" dirty="0">
              <a:effectLst/>
              <a:ea typeface="+mn-ea"/>
              <a:cs typeface="+mn-cs"/>
            </a:endParaRP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Sample Footer Text</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5</a:t>
            </a:fld>
            <a:endParaRPr lang="en-US">
              <a:solidFill>
                <a:schemeClr val="tx1">
                  <a:alpha val="80000"/>
                </a:schemeClr>
              </a:solidFill>
            </a:endParaRPr>
          </a:p>
        </p:txBody>
      </p:sp>
      <p:pic>
        <p:nvPicPr>
          <p:cNvPr id="17" name="Picture 16" descr="Background pattern&#10;&#10;Description automatically generated with medium confidence">
            <a:extLst>
              <a:ext uri="{FF2B5EF4-FFF2-40B4-BE49-F238E27FC236}">
                <a16:creationId xmlns:a16="http://schemas.microsoft.com/office/drawing/2014/main" id="{035B8136-8CBF-A9A3-5B39-45DC654CC903}"/>
              </a:ext>
            </a:extLst>
          </p:cNvPr>
          <p:cNvPicPr>
            <a:picLocks noChangeAspect="1"/>
          </p:cNvPicPr>
          <p:nvPr/>
        </p:nvPicPr>
        <p:blipFill>
          <a:blip r:embed="rId3">
            <a:alphaModFix amt="35000"/>
          </a:blip>
          <a:stretch>
            <a:fillRect/>
          </a:stretch>
        </p:blipFill>
        <p:spPr>
          <a:xfrm>
            <a:off x="0" y="-62630"/>
            <a:ext cx="12191999" cy="2196229"/>
          </a:xfrm>
          <a:prstGeom prst="rect">
            <a:avLst/>
          </a:prstGeom>
        </p:spPr>
      </p:pic>
    </p:spTree>
    <p:extLst>
      <p:ext uri="{BB962C8B-B14F-4D97-AF65-F5344CB8AC3E}">
        <p14:creationId xmlns:p14="http://schemas.microsoft.com/office/powerpoint/2010/main" val="560021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87A787-223D-EF2A-C36E-BC47523596E6}"/>
              </a:ext>
            </a:extLst>
          </p:cNvPr>
          <p:cNvSpPr>
            <a:spLocks noGrp="1"/>
          </p:cNvSpPr>
          <p:nvPr>
            <p:ph type="title"/>
          </p:nvPr>
        </p:nvSpPr>
        <p:spPr>
          <a:xfrm>
            <a:off x="6817360" y="365761"/>
            <a:ext cx="4998720" cy="1221301"/>
          </a:xfrm>
        </p:spPr>
        <p:txBody>
          <a:bodyPr wrap="square" anchor="b">
            <a:noAutofit/>
          </a:bodyPr>
          <a:lstStyle/>
          <a:p>
            <a:pPr algn="ctr"/>
            <a:br>
              <a:rPr lang="en-US" sz="4000" dirty="0"/>
            </a:br>
            <a:r>
              <a:rPr lang="en-US" sz="3600" dirty="0"/>
              <a:t>Lights Camera Action </a:t>
            </a:r>
            <a:br>
              <a:rPr lang="en-US" sz="3600" dirty="0"/>
            </a:br>
            <a:r>
              <a:rPr lang="en-US" sz="3600" dirty="0"/>
              <a:t>GUI using Streamlit </a:t>
            </a:r>
          </a:p>
        </p:txBody>
      </p:sp>
      <p:sp>
        <p:nvSpPr>
          <p:cNvPr id="4" name="Date Placeholder 3">
            <a:extLst>
              <a:ext uri="{FF2B5EF4-FFF2-40B4-BE49-F238E27FC236}">
                <a16:creationId xmlns:a16="http://schemas.microsoft.com/office/drawing/2014/main" id="{39546B0B-EFB2-E4E1-C2B4-9DD8721FA3EF}"/>
              </a:ext>
            </a:extLst>
          </p:cNvPr>
          <p:cNvSpPr>
            <a:spLocks noGrp="1"/>
          </p:cNvSpPr>
          <p:nvPr>
            <p:ph type="dt" sz="half" idx="10"/>
          </p:nvPr>
        </p:nvSpPr>
        <p:spPr>
          <a:xfrm>
            <a:off x="550863" y="6507212"/>
            <a:ext cx="2628900" cy="153888"/>
          </a:xfrm>
        </p:spPr>
        <p:txBody>
          <a:bodyPr>
            <a:normAutofit/>
          </a:bodyPr>
          <a:lstStyle/>
          <a:p>
            <a:pPr>
              <a:spcAft>
                <a:spcPts val="600"/>
              </a:spcAft>
            </a:pPr>
            <a:r>
              <a:rPr lang="en-US"/>
              <a:t>Tuesday, February 2, 20XX</a:t>
            </a:r>
          </a:p>
        </p:txBody>
      </p:sp>
      <p:sp>
        <p:nvSpPr>
          <p:cNvPr id="5" name="Footer Placeholder 4">
            <a:extLst>
              <a:ext uri="{FF2B5EF4-FFF2-40B4-BE49-F238E27FC236}">
                <a16:creationId xmlns:a16="http://schemas.microsoft.com/office/drawing/2014/main" id="{B593BE9A-E0FD-D34E-835C-5DACCE068609}"/>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C909C737-B425-AE14-39D3-51229F0189EC}"/>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6</a:t>
            </a:fld>
            <a:endParaRPr lang="en-US"/>
          </a:p>
        </p:txBody>
      </p:sp>
      <p:pic>
        <p:nvPicPr>
          <p:cNvPr id="9" name="Content Placeholder 8" descr="A picture containing text, device, projector">
            <a:extLst>
              <a:ext uri="{FF2B5EF4-FFF2-40B4-BE49-F238E27FC236}">
                <a16:creationId xmlns:a16="http://schemas.microsoft.com/office/drawing/2014/main" id="{870A71B0-A18C-18DE-23AD-1475FEBC05F7}"/>
              </a:ext>
            </a:extLst>
          </p:cNvPr>
          <p:cNvPicPr>
            <a:picLocks noGrp="1" noChangeAspect="1"/>
          </p:cNvPicPr>
          <p:nvPr>
            <p:ph idx="1"/>
          </p:nvPr>
        </p:nvPicPr>
        <p:blipFill>
          <a:blip r:embed="rId3"/>
          <a:stretch>
            <a:fillRect/>
          </a:stretch>
        </p:blipFill>
        <p:spPr>
          <a:xfrm>
            <a:off x="6263957" y="2096429"/>
            <a:ext cx="5860513" cy="3958683"/>
          </a:xfrm>
        </p:spPr>
      </p:pic>
    </p:spTree>
    <p:extLst>
      <p:ext uri="{BB962C8B-B14F-4D97-AF65-F5344CB8AC3E}">
        <p14:creationId xmlns:p14="http://schemas.microsoft.com/office/powerpoint/2010/main" val="971176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37" name="Freeform: Shape 36">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Oval 37">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Oval 38">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Freeform: Shape 39">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42" name="Rectangle 4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2095D4-B121-1E2F-0EFB-B96DE3C54434}"/>
              </a:ext>
            </a:extLst>
          </p:cNvPr>
          <p:cNvSpPr>
            <a:spLocks noGrp="1"/>
          </p:cNvSpPr>
          <p:nvPr>
            <p:ph type="ctrTitle"/>
          </p:nvPr>
        </p:nvSpPr>
        <p:spPr>
          <a:xfrm>
            <a:off x="587693" y="344477"/>
            <a:ext cx="5098096" cy="1371098"/>
          </a:xfrm>
        </p:spPr>
        <p:txBody>
          <a:bodyPr vert="horz" wrap="square" lIns="0" tIns="0" rIns="0" bIns="0" rtlCol="0" anchor="b" anchorCtr="0">
            <a:normAutofit/>
          </a:bodyPr>
          <a:lstStyle/>
          <a:p>
            <a:pPr algn="ctr"/>
            <a:r>
              <a:rPr lang="en-US" sz="4000" kern="1200" dirty="0">
                <a:solidFill>
                  <a:schemeClr val="tx1"/>
                </a:solidFill>
                <a:latin typeface="+mj-lt"/>
                <a:ea typeface="+mj-ea"/>
                <a:cs typeface="+mj-cs"/>
              </a:rPr>
              <a:t>Lights-Camera-Action GUI</a:t>
            </a:r>
          </a:p>
        </p:txBody>
      </p:sp>
      <p:pic>
        <p:nvPicPr>
          <p:cNvPr id="12" name="Picture Placeholder 11">
            <a:extLst>
              <a:ext uri="{FF2B5EF4-FFF2-40B4-BE49-F238E27FC236}">
                <a16:creationId xmlns:a16="http://schemas.microsoft.com/office/drawing/2014/main" id="{5236E0D9-AFF0-FC3B-61BF-A42547D5204D}"/>
              </a:ext>
            </a:extLst>
          </p:cNvPr>
          <p:cNvPicPr>
            <a:picLocks noGrp="1" noChangeAspect="1"/>
          </p:cNvPicPr>
          <p:nvPr>
            <p:ph type="pic" sz="quarter" idx="15"/>
          </p:nvPr>
        </p:nvPicPr>
        <p:blipFill>
          <a:blip r:embed="rId3"/>
          <a:srcRect t="30373" b="30373"/>
          <a:stretch/>
        </p:blipFill>
        <p:spPr>
          <a:xfrm>
            <a:off x="5999241" y="1076983"/>
            <a:ext cx="5879306" cy="4257257"/>
          </a:xfrm>
          <a:custGeom>
            <a:avLst/>
            <a:gdLst/>
            <a:ahLst/>
            <a:cxnLst/>
            <a:rect l="l" t="t" r="r" b="b"/>
            <a:pathLst>
              <a:path w="7090240" h="2880520">
                <a:moveTo>
                  <a:pt x="0" y="0"/>
                </a:moveTo>
                <a:lnTo>
                  <a:pt x="7090240" y="0"/>
                </a:lnTo>
                <a:lnTo>
                  <a:pt x="7090240" y="2880520"/>
                </a:lnTo>
                <a:lnTo>
                  <a:pt x="0" y="2880520"/>
                </a:lnTo>
                <a:close/>
              </a:path>
            </a:pathLst>
          </a:custGeom>
        </p:spPr>
      </p:pic>
      <p:grpSp>
        <p:nvGrpSpPr>
          <p:cNvPr id="44" name="Group 43">
            <a:extLst>
              <a:ext uri="{FF2B5EF4-FFF2-40B4-BE49-F238E27FC236}">
                <a16:creationId xmlns:a16="http://schemas.microsoft.com/office/drawing/2014/main" id="{11BC3F1D-FF1B-45CA-A643-B81A31647F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40643" y="985659"/>
            <a:ext cx="667802" cy="631474"/>
            <a:chOff x="10478914" y="1506691"/>
            <a:chExt cx="667802" cy="631474"/>
          </a:xfrm>
        </p:grpSpPr>
        <p:sp>
          <p:nvSpPr>
            <p:cNvPr id="56" name="Freeform: Shape 44">
              <a:extLst>
                <a:ext uri="{FF2B5EF4-FFF2-40B4-BE49-F238E27FC236}">
                  <a16:creationId xmlns:a16="http://schemas.microsoft.com/office/drawing/2014/main" id="{9A5DC9BB-9887-4746-87E9-FCDA9816AD8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Oval 45">
              <a:extLst>
                <a:ext uri="{FF2B5EF4-FFF2-40B4-BE49-F238E27FC236}">
                  <a16:creationId xmlns:a16="http://schemas.microsoft.com/office/drawing/2014/main" id="{8CA8BDF8-9D06-45C3-8A3E-14FCA356AF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58" name="Group 47">
            <a:extLst>
              <a:ext uri="{FF2B5EF4-FFF2-40B4-BE49-F238E27FC236}">
                <a16:creationId xmlns:a16="http://schemas.microsoft.com/office/drawing/2014/main" id="{42BF3EAF-F533-4F2E-B9A1-3698984B4C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178" y="4632150"/>
            <a:ext cx="1425768" cy="1456341"/>
            <a:chOff x="-218178" y="4632150"/>
            <a:chExt cx="1425768" cy="1456341"/>
          </a:xfrm>
        </p:grpSpPr>
        <p:sp>
          <p:nvSpPr>
            <p:cNvPr id="59" name="Freeform 5">
              <a:extLst>
                <a:ext uri="{FF2B5EF4-FFF2-40B4-BE49-F238E27FC236}">
                  <a16:creationId xmlns:a16="http://schemas.microsoft.com/office/drawing/2014/main" id="{E9CACF71-B9F6-40BE-821A-9603496984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221903" y="4888635"/>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accent1">
                  <a:lumMod val="60000"/>
                  <a:lumOff val="40000"/>
                  <a:alpha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0" name="Freeform: Shape 49">
              <a:extLst>
                <a:ext uri="{FF2B5EF4-FFF2-40B4-BE49-F238E27FC236}">
                  <a16:creationId xmlns:a16="http://schemas.microsoft.com/office/drawing/2014/main" id="{CEEC4D9F-6201-4AFC-B320-7BBFC0DF60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37419" y="4736389"/>
              <a:ext cx="611884" cy="973401"/>
            </a:xfrm>
            <a:custGeom>
              <a:avLst/>
              <a:gdLst>
                <a:gd name="connsiteX0" fmla="*/ 0 w 611884"/>
                <a:gd name="connsiteY0" fmla="*/ 0 h 973401"/>
                <a:gd name="connsiteX1" fmla="*/ 611884 w 611884"/>
                <a:gd name="connsiteY1" fmla="*/ 365751 h 973401"/>
                <a:gd name="connsiteX2" fmla="*/ 611884 w 611884"/>
                <a:gd name="connsiteY2" fmla="*/ 973401 h 973401"/>
                <a:gd name="connsiteX3" fmla="*/ 0 w 611884"/>
                <a:gd name="connsiteY3" fmla="*/ 620129 h 973401"/>
              </a:gdLst>
              <a:ahLst/>
              <a:cxnLst>
                <a:cxn ang="0">
                  <a:pos x="connsiteX0" y="connsiteY0"/>
                </a:cxn>
                <a:cxn ang="0">
                  <a:pos x="connsiteX1" y="connsiteY1"/>
                </a:cxn>
                <a:cxn ang="0">
                  <a:pos x="connsiteX2" y="connsiteY2"/>
                </a:cxn>
                <a:cxn ang="0">
                  <a:pos x="connsiteX3" y="connsiteY3"/>
                </a:cxn>
              </a:cxnLst>
              <a:rect l="l" t="t" r="r" b="b"/>
              <a:pathLst>
                <a:path w="611884" h="973401">
                  <a:moveTo>
                    <a:pt x="0" y="0"/>
                  </a:moveTo>
                  <a:lnTo>
                    <a:pt x="611884" y="365751"/>
                  </a:lnTo>
                  <a:lnTo>
                    <a:pt x="611884" y="973401"/>
                  </a:lnTo>
                  <a:lnTo>
                    <a:pt x="0" y="620129"/>
                  </a:lnTo>
                  <a:close/>
                </a:path>
              </a:pathLst>
            </a:custGeom>
            <a:gradFill flip="none" rotWithShape="1">
              <a:gsLst>
                <a:gs pos="0">
                  <a:schemeClr val="bg2">
                    <a:lumMod val="90000"/>
                    <a:lumOff val="10000"/>
                    <a:alpha val="0"/>
                  </a:schemeClr>
                </a:gs>
                <a:gs pos="100000">
                  <a:schemeClr val="bg2">
                    <a:lumMod val="90000"/>
                    <a:lumOff val="10000"/>
                  </a:schemeClr>
                </a:gs>
              </a:gsLst>
              <a:lin ang="19800000" scaled="0"/>
              <a:tileRect/>
            </a:gradFill>
            <a:ln>
              <a:noFill/>
            </a:ln>
            <a:effectLst>
              <a:innerShdw blurRad="127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Freeform: Shape 50">
              <a:extLst>
                <a:ext uri="{FF2B5EF4-FFF2-40B4-BE49-F238E27FC236}">
                  <a16:creationId xmlns:a16="http://schemas.microsoft.com/office/drawing/2014/main" id="{6568FF8C-C380-4D90-9090-21123B167A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238872" y="5261883"/>
              <a:ext cx="630288" cy="1022927"/>
            </a:xfrm>
            <a:custGeom>
              <a:avLst/>
              <a:gdLst>
                <a:gd name="connsiteX0" fmla="*/ 0 w 630288"/>
                <a:gd name="connsiteY0" fmla="*/ 365751 h 1022927"/>
                <a:gd name="connsiteX1" fmla="*/ 630288 w 630288"/>
                <a:gd name="connsiteY1" fmla="*/ 0 h 1022927"/>
                <a:gd name="connsiteX2" fmla="*/ 630288 w 630288"/>
                <a:gd name="connsiteY2" fmla="*/ 713099 h 1022927"/>
                <a:gd name="connsiteX3" fmla="*/ 92992 w 630288"/>
                <a:gd name="connsiteY3" fmla="*/ 1022927 h 1022927"/>
                <a:gd name="connsiteX4" fmla="*/ 0 w 630288"/>
                <a:gd name="connsiteY4" fmla="*/ 969238 h 1022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88" h="1022927">
                  <a:moveTo>
                    <a:pt x="0" y="365751"/>
                  </a:moveTo>
                  <a:lnTo>
                    <a:pt x="630288" y="0"/>
                  </a:lnTo>
                  <a:lnTo>
                    <a:pt x="630288" y="713099"/>
                  </a:lnTo>
                  <a:lnTo>
                    <a:pt x="92992" y="1022927"/>
                  </a:lnTo>
                  <a:lnTo>
                    <a:pt x="0" y="969238"/>
                  </a:lnTo>
                  <a:close/>
                </a:path>
              </a:pathLst>
            </a:custGeom>
            <a:gradFill flip="none" rotWithShape="1">
              <a:gsLst>
                <a:gs pos="20000">
                  <a:schemeClr val="bg2">
                    <a:lumMod val="90000"/>
                    <a:lumOff val="10000"/>
                    <a:alpha val="40000"/>
                  </a:schemeClr>
                </a:gs>
                <a:gs pos="100000">
                  <a:schemeClr val="accent1">
                    <a:lumMod val="60000"/>
                    <a:lumOff val="40000"/>
                    <a:alpha val="60000"/>
                  </a:schemeClr>
                </a:gs>
              </a:gsLst>
              <a:lin ang="1800000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Subtitle 2">
            <a:extLst>
              <a:ext uri="{FF2B5EF4-FFF2-40B4-BE49-F238E27FC236}">
                <a16:creationId xmlns:a16="http://schemas.microsoft.com/office/drawing/2014/main" id="{F949E3E2-DB53-2D00-394F-E4FED2C46591}"/>
              </a:ext>
            </a:extLst>
          </p:cNvPr>
          <p:cNvSpPr>
            <a:spLocks noGrp="1"/>
          </p:cNvSpPr>
          <p:nvPr>
            <p:ph type="subTitle" idx="1"/>
          </p:nvPr>
        </p:nvSpPr>
        <p:spPr>
          <a:xfrm>
            <a:off x="550863" y="1869922"/>
            <a:ext cx="5230380" cy="4222903"/>
          </a:xfrm>
        </p:spPr>
        <p:txBody>
          <a:bodyPr vert="horz" wrap="square" lIns="0" tIns="0" rIns="0" bIns="0" rtlCol="0" anchor="t">
            <a:normAutofit/>
          </a:bodyPr>
          <a:lstStyle/>
          <a:p>
            <a:pPr marL="571500" lvl="1" indent="-342900" fontAlgn="base">
              <a:buFont typeface="+mj-lt"/>
              <a:buAutoNum type="arabicPeriod"/>
            </a:pPr>
            <a:r>
              <a:rPr lang="en-US" sz="2400" dirty="0"/>
              <a:t>NFT Registration selection:  </a:t>
            </a:r>
          </a:p>
          <a:p>
            <a:pPr marL="514350" lvl="1" indent="-285750" fontAlgn="base"/>
            <a:r>
              <a:rPr lang="en-US" sz="1800" dirty="0"/>
              <a:t>to demonstrate the NFT/FT* registration process as well as, the creation of the campaign target</a:t>
            </a:r>
          </a:p>
          <a:p>
            <a:pPr marL="228600" lvl="1" indent="0" fontAlgn="base">
              <a:buNone/>
            </a:pPr>
            <a:r>
              <a:rPr lang="en-US" sz="1600" dirty="0"/>
              <a:t>* FT is </a:t>
            </a:r>
            <a:r>
              <a:rPr lang="en-US" sz="1600" dirty="0" err="1"/>
              <a:t>BollyCoin</a:t>
            </a:r>
            <a:endParaRPr lang="en-US" sz="1600" dirty="0"/>
          </a:p>
          <a:p>
            <a:pPr marL="571500" lvl="1" indent="-342900" fontAlgn="base">
              <a:buFont typeface="+mj-lt"/>
              <a:buAutoNum type="arabicPeriod"/>
            </a:pPr>
            <a:endParaRPr lang="en-US" sz="1600" dirty="0"/>
          </a:p>
          <a:p>
            <a:pPr marL="228600" lvl="1" indent="0" fontAlgn="base">
              <a:buNone/>
            </a:pPr>
            <a:r>
              <a:rPr lang="en-US" sz="2400" dirty="0"/>
              <a:t>2.   Movie Project selection:</a:t>
            </a:r>
          </a:p>
          <a:p>
            <a:pPr marL="457200" lvl="1" fontAlgn="base"/>
            <a:r>
              <a:rPr lang="en-US" sz="1800" dirty="0"/>
              <a:t> To demonstrate the investor side of selecting a movie project and choosing to invest in it.</a:t>
            </a:r>
          </a:p>
          <a:p>
            <a:pPr marL="0">
              <a:buFont typeface="Arial" panose="020B0604020202020204" pitchFamily="34" charset="0"/>
              <a:buChar char="•"/>
            </a:pPr>
            <a:endParaRPr lang="en-US" sz="1600" dirty="0"/>
          </a:p>
        </p:txBody>
      </p:sp>
      <p:sp>
        <p:nvSpPr>
          <p:cNvPr id="6" name="Date Placeholder 5">
            <a:extLst>
              <a:ext uri="{FF2B5EF4-FFF2-40B4-BE49-F238E27FC236}">
                <a16:creationId xmlns:a16="http://schemas.microsoft.com/office/drawing/2014/main" id="{FC692C3C-EB1F-39D6-2128-FF7854C63EE4}"/>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7" name="Footer Placeholder 6">
            <a:extLst>
              <a:ext uri="{FF2B5EF4-FFF2-40B4-BE49-F238E27FC236}">
                <a16:creationId xmlns:a16="http://schemas.microsoft.com/office/drawing/2014/main" id="{54DFFEA8-D4AC-68D6-3300-6EDFFEB10D4B}"/>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Sample Footer Text</a:t>
            </a:r>
          </a:p>
        </p:txBody>
      </p:sp>
      <p:sp>
        <p:nvSpPr>
          <p:cNvPr id="8" name="Slide Number Placeholder 7">
            <a:extLst>
              <a:ext uri="{FF2B5EF4-FFF2-40B4-BE49-F238E27FC236}">
                <a16:creationId xmlns:a16="http://schemas.microsoft.com/office/drawing/2014/main" id="{F172BEAB-7B97-46D1-25E8-3F5A9B64E42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7</a:t>
            </a:fld>
            <a:endParaRPr lang="en-US">
              <a:solidFill>
                <a:schemeClr val="tx1">
                  <a:alpha val="80000"/>
                </a:schemeClr>
              </a:solidFill>
            </a:endParaRPr>
          </a:p>
        </p:txBody>
      </p:sp>
    </p:spTree>
    <p:extLst>
      <p:ext uri="{BB962C8B-B14F-4D97-AF65-F5344CB8AC3E}">
        <p14:creationId xmlns:p14="http://schemas.microsoft.com/office/powerpoint/2010/main" val="3674050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alpha val="98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1321147" y="274697"/>
            <a:ext cx="9817101" cy="662173"/>
          </a:xfrm>
        </p:spPr>
        <p:txBody>
          <a:bodyPr>
            <a:normAutofit fontScale="90000"/>
          </a:bodyPr>
          <a:lstStyle/>
          <a:p>
            <a:pPr algn="ctr"/>
            <a:r>
              <a:rPr lang="en-US" dirty="0"/>
              <a:t>Techniques to Test &amp; Evaluate Our Code</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425886" y="1317042"/>
            <a:ext cx="8242126" cy="4809995"/>
          </a:xfrm>
        </p:spPr>
        <p:txBody>
          <a:bodyPr/>
          <a:lstStyle/>
          <a:p>
            <a:pPr>
              <a:spcBef>
                <a:spcPts val="0"/>
              </a:spcBef>
              <a:spcAft>
                <a:spcPts val="0"/>
              </a:spcAft>
            </a:pPr>
            <a:r>
              <a:rPr lang="en-US" dirty="0"/>
              <a:t>Need for both Fungible tokens &amp; NFTs </a:t>
            </a:r>
          </a:p>
          <a:p>
            <a:pPr>
              <a:spcBef>
                <a:spcPts val="0"/>
              </a:spcBef>
              <a:spcAft>
                <a:spcPts val="0"/>
              </a:spcAft>
            </a:pPr>
            <a:endParaRPr lang="en-US" dirty="0"/>
          </a:p>
          <a:p>
            <a:pPr>
              <a:spcBef>
                <a:spcPts val="0"/>
              </a:spcBef>
              <a:spcAft>
                <a:spcPts val="0"/>
              </a:spcAft>
            </a:pPr>
            <a:r>
              <a:rPr lang="en-US" dirty="0"/>
              <a:t>ERC20 and 721 standards </a:t>
            </a:r>
          </a:p>
          <a:p>
            <a:pPr>
              <a:spcBef>
                <a:spcPts val="0"/>
              </a:spcBef>
              <a:spcAft>
                <a:spcPts val="0"/>
              </a:spcAft>
            </a:pPr>
            <a:endParaRPr lang="en-US" dirty="0"/>
          </a:p>
          <a:p>
            <a:pPr>
              <a:spcBef>
                <a:spcPts val="0"/>
              </a:spcBef>
              <a:spcAft>
                <a:spcPts val="0"/>
              </a:spcAft>
            </a:pPr>
            <a:r>
              <a:rPr lang="en-US" dirty="0"/>
              <a:t>ERC 1155 standard for both types of tokens  </a:t>
            </a:r>
          </a:p>
          <a:p>
            <a:pPr>
              <a:spcBef>
                <a:spcPts val="0"/>
              </a:spcBef>
              <a:spcAft>
                <a:spcPts val="0"/>
              </a:spcAft>
            </a:pPr>
            <a:endParaRPr lang="en-US" dirty="0"/>
          </a:p>
          <a:p>
            <a:pPr>
              <a:spcBef>
                <a:spcPts val="0"/>
              </a:spcBef>
              <a:spcAft>
                <a:spcPts val="0"/>
              </a:spcAft>
            </a:pPr>
            <a:r>
              <a:rPr lang="en-US" dirty="0"/>
              <a:t>Inter Planetary File System (IPFS) utilized to store NFT images and metadata. </a:t>
            </a:r>
          </a:p>
          <a:p>
            <a:pPr>
              <a:spcBef>
                <a:spcPts val="0"/>
              </a:spcBef>
              <a:spcAft>
                <a:spcPts val="0"/>
              </a:spcAft>
            </a:pPr>
            <a:endParaRPr lang="en-US" dirty="0"/>
          </a:p>
          <a:p>
            <a:pPr>
              <a:spcBef>
                <a:spcPts val="0"/>
              </a:spcBef>
              <a:spcAft>
                <a:spcPts val="0"/>
              </a:spcAft>
            </a:pPr>
            <a:r>
              <a:rPr lang="en-US" dirty="0"/>
              <a:t>ERC 2981 Royalties &amp; dividends  contracts and other apps were reviewed</a:t>
            </a:r>
            <a:r>
              <a:rPr lang="en-US" sz="2000" dirty="0"/>
              <a:t>.</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8</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5" name="Content Placeholder 14">
            <a:extLst>
              <a:ext uri="{FF2B5EF4-FFF2-40B4-BE49-F238E27FC236}">
                <a16:creationId xmlns:a16="http://schemas.microsoft.com/office/drawing/2014/main" id="{3C467CA2-30B6-6C7F-F033-32473C43488A}"/>
              </a:ext>
            </a:extLst>
          </p:cNvPr>
          <p:cNvPicPr>
            <a:picLocks noGrp="1" noChangeAspect="1"/>
          </p:cNvPicPr>
          <p:nvPr>
            <p:ph sz="quarter" idx="4"/>
          </p:nvPr>
        </p:nvPicPr>
        <p:blipFill>
          <a:blip r:embed="rId3">
            <a:alphaModFix amt="35000"/>
          </a:blip>
          <a:srcRect/>
          <a:stretch/>
        </p:blipFill>
        <p:spPr>
          <a:xfrm>
            <a:off x="6839210" y="936869"/>
            <a:ext cx="5282113" cy="5570343"/>
          </a:xfrm>
        </p:spPr>
      </p:pic>
    </p:spTree>
    <p:extLst>
      <p:ext uri="{BB962C8B-B14F-4D97-AF65-F5344CB8AC3E}">
        <p14:creationId xmlns:p14="http://schemas.microsoft.com/office/powerpoint/2010/main" val="4154077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3" y="762966"/>
            <a:ext cx="5545137" cy="980661"/>
          </a:xfrm>
        </p:spPr>
        <p:txBody>
          <a:bodyPr>
            <a:normAutofit fontScale="90000"/>
          </a:bodyPr>
          <a:lstStyle/>
          <a:p>
            <a:pPr algn="ctr"/>
            <a:br>
              <a:rPr lang="en-US" sz="3600" dirty="0"/>
            </a:br>
            <a:br>
              <a:rPr lang="en-US" sz="3600" dirty="0"/>
            </a:br>
            <a:br>
              <a:rPr lang="en-US" sz="3600" dirty="0"/>
            </a:br>
            <a:br>
              <a:rPr lang="en-US" sz="3600" dirty="0"/>
            </a:br>
            <a:br>
              <a:rPr lang="en-US" sz="3600" dirty="0"/>
            </a:br>
            <a:br>
              <a:rPr lang="en-US" sz="3600" dirty="0"/>
            </a:br>
            <a:r>
              <a:rPr lang="en-US" sz="4400" dirty="0"/>
              <a:t>LCA’s “</a:t>
            </a:r>
            <a:r>
              <a:rPr lang="en-US" sz="4400" dirty="0" err="1"/>
              <a:t>BollyCoin</a:t>
            </a:r>
            <a:r>
              <a:rPr lang="en-US" sz="4400" dirty="0"/>
              <a:t>” Token </a:t>
            </a:r>
            <a:br>
              <a:rPr lang="en-US" sz="3600" dirty="0"/>
            </a:br>
            <a:endParaRPr lang="en-US" sz="3600" dirty="0"/>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430834" y="1966586"/>
            <a:ext cx="3981775" cy="3662054"/>
          </a:xfrm>
        </p:spPr>
        <p:txBody>
          <a:bodyPr/>
          <a:lstStyle/>
          <a:p>
            <a:r>
              <a:rPr lang="en-US" sz="2600" i="1" dirty="0"/>
              <a:t>Lights-Camera-Action Productions Inc. fungible token is the currency of the LCA ecosystem for investors and loyal fans to invest in production projects and make transactions with NFTs or withdrawals in their HD wallet. </a:t>
            </a:r>
            <a:endParaRPr lang="en-US" sz="2600" dirty="0"/>
          </a:p>
        </p:txBody>
      </p:sp>
      <p:pic>
        <p:nvPicPr>
          <p:cNvPr id="18" name="Picture Placeholder 17" descr="A person drawing on a white board">
            <a:extLst>
              <a:ext uri="{FF2B5EF4-FFF2-40B4-BE49-F238E27FC236}">
                <a16:creationId xmlns:a16="http://schemas.microsoft.com/office/drawing/2014/main" id="{301557C2-9072-409B-88EC-E8577CEFCAFB}"/>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5693092" y="762966"/>
            <a:ext cx="5132388" cy="5132388"/>
          </a:xfrm>
        </p:spPr>
      </p:pic>
      <p:sp>
        <p:nvSpPr>
          <p:cNvPr id="19" name="Date Placeholder 18">
            <a:extLst>
              <a:ext uri="{FF2B5EF4-FFF2-40B4-BE49-F238E27FC236}">
                <a16:creationId xmlns:a16="http://schemas.microsoft.com/office/drawing/2014/main" id="{386DB667-0553-4FB8-B0E0-776539934AF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20" name="Footer Placeholder 19">
            <a:extLst>
              <a:ext uri="{FF2B5EF4-FFF2-40B4-BE49-F238E27FC236}">
                <a16:creationId xmlns:a16="http://schemas.microsoft.com/office/drawing/2014/main" id="{C77C6228-C5A8-44DC-ABD7-A22A4475D3DF}"/>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9</a:t>
            </a:fld>
            <a:endParaRPr lang="en-US"/>
          </a:p>
        </p:txBody>
      </p:sp>
      <p:pic>
        <p:nvPicPr>
          <p:cNvPr id="10" name="Picture 9" descr="Logo">
            <a:extLst>
              <a:ext uri="{FF2B5EF4-FFF2-40B4-BE49-F238E27FC236}">
                <a16:creationId xmlns:a16="http://schemas.microsoft.com/office/drawing/2014/main" id="{15C82CF1-8549-51E1-C999-C0B21D189FC5}"/>
              </a:ext>
            </a:extLst>
          </p:cNvPr>
          <p:cNvPicPr>
            <a:picLocks noChangeAspect="1"/>
          </p:cNvPicPr>
          <p:nvPr/>
        </p:nvPicPr>
        <p:blipFill rotWithShape="1">
          <a:blip r:embed="rId4">
            <a:alphaModFix/>
          </a:blip>
          <a:srcRect t="675" b="675"/>
          <a:stretch/>
        </p:blipFill>
        <p:spPr>
          <a:xfrm>
            <a:off x="5693092" y="713981"/>
            <a:ext cx="5132388" cy="5132388"/>
          </a:xfrm>
          <a:prstGeom prst="ellipse">
            <a:avLst/>
          </a:prstGeom>
        </p:spPr>
      </p:pic>
    </p:spTree>
    <p:extLst>
      <p:ext uri="{BB962C8B-B14F-4D97-AF65-F5344CB8AC3E}">
        <p14:creationId xmlns:p14="http://schemas.microsoft.com/office/powerpoint/2010/main" val="395518310"/>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2.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{36250AC3-F3E2-466E-B4E4-A262F007BC40}tf33713516_win32</Template>
  <TotalTime>3132</TotalTime>
  <Words>1737</Words>
  <Application>Microsoft Office PowerPoint</Application>
  <PresentationFormat>Widescreen</PresentationFormat>
  <Paragraphs>175</Paragraphs>
  <Slides>13</Slides>
  <Notes>13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vt:i4>
      </vt:variant>
    </vt:vector>
  </HeadingPairs>
  <TitlesOfParts>
    <vt:vector size="25" baseType="lpstr">
      <vt:lpstr>Arial</vt:lpstr>
      <vt:lpstr>ArialMT</vt:lpstr>
      <vt:lpstr>Calibri</vt:lpstr>
      <vt:lpstr>Calibri Light</vt:lpstr>
      <vt:lpstr>Gill Sans MT</vt:lpstr>
      <vt:lpstr>Helvetica</vt:lpstr>
      <vt:lpstr>Roboto</vt:lpstr>
      <vt:lpstr>Slack-Lato</vt:lpstr>
      <vt:lpstr>Symbol</vt:lpstr>
      <vt:lpstr>Times New Roman</vt:lpstr>
      <vt:lpstr>Walbaum Display</vt:lpstr>
      <vt:lpstr>3DFloatVTI</vt:lpstr>
      <vt:lpstr>                Cryvesto 3.0  “Lights Camera  Action” </vt:lpstr>
      <vt:lpstr>Agenda</vt:lpstr>
      <vt:lpstr>Intro &amp; Proposal</vt:lpstr>
      <vt:lpstr>Team Cryvesto</vt:lpstr>
      <vt:lpstr>Executive Summary</vt:lpstr>
      <vt:lpstr> Lights Camera Action  GUI using Streamlit </vt:lpstr>
      <vt:lpstr>Lights-Camera-Action GUI</vt:lpstr>
      <vt:lpstr>Techniques to Test &amp; Evaluate Our Code</vt:lpstr>
      <vt:lpstr>      LCA’s “BollyCoin” Token  </vt:lpstr>
      <vt:lpstr>Challenges Faced</vt:lpstr>
      <vt:lpstr>Tech Dev Summary</vt:lpstr>
      <vt:lpstr>Future Direction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yao dane</dc:creator>
  <cp:lastModifiedBy>yao dane</cp:lastModifiedBy>
  <cp:revision>48</cp:revision>
  <dcterms:created xsi:type="dcterms:W3CDTF">2022-07-06T04:15:15Z</dcterms:created>
  <dcterms:modified xsi:type="dcterms:W3CDTF">2022-08-26T03:03:21Z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